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99" r:id="rId3"/>
    <p:sldId id="320" r:id="rId4"/>
    <p:sldId id="287" r:id="rId5"/>
    <p:sldId id="330" r:id="rId6"/>
    <p:sldId id="331" r:id="rId7"/>
    <p:sldId id="332" r:id="rId8"/>
    <p:sldId id="356" r:id="rId9"/>
    <p:sldId id="357" r:id="rId10"/>
    <p:sldId id="347" r:id="rId11"/>
    <p:sldId id="348" r:id="rId12"/>
    <p:sldId id="349" r:id="rId13"/>
    <p:sldId id="350" r:id="rId14"/>
    <p:sldId id="351" r:id="rId15"/>
    <p:sldId id="358" r:id="rId16"/>
    <p:sldId id="359" r:id="rId17"/>
    <p:sldId id="360" r:id="rId18"/>
    <p:sldId id="361" r:id="rId19"/>
    <p:sldId id="362" r:id="rId20"/>
    <p:sldId id="346"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896"/>
    <a:srgbClr val="307246"/>
    <a:srgbClr val="2D91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2115" autoAdjust="0"/>
  </p:normalViewPr>
  <p:slideViewPr>
    <p:cSldViewPr snapToGrid="0">
      <p:cViewPr varScale="1">
        <p:scale>
          <a:sx n="82" d="100"/>
          <a:sy n="82" d="100"/>
        </p:scale>
        <p:origin x="739"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8667C-6F74-479C-8CCE-DAC1D292AF46}" type="datetimeFigureOut">
              <a:rPr lang="en-US" smtClean="0"/>
              <a:pPr/>
              <a:t>3/14/2020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C83F9-13C7-4FAC-8176-F825071C185E}" type="slidenum">
              <a:rPr lang="en-US" smtClean="0"/>
              <a:pPr/>
              <a:t>‹#›</a:t>
            </a:fld>
            <a:endParaRPr lang="en-US"/>
          </a:p>
        </p:txBody>
      </p:sp>
    </p:spTree>
    <p:extLst>
      <p:ext uri="{BB962C8B-B14F-4D97-AF65-F5344CB8AC3E}">
        <p14:creationId xmlns:p14="http://schemas.microsoft.com/office/powerpoint/2010/main" val="252108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0C83F9-13C7-4FAC-8176-F825071C185E}" type="slidenum">
              <a:rPr lang="en-US" smtClean="0"/>
              <a:pPr/>
              <a:t>4</a:t>
            </a:fld>
            <a:endParaRPr lang="en-US"/>
          </a:p>
        </p:txBody>
      </p:sp>
    </p:spTree>
    <p:extLst>
      <p:ext uri="{BB962C8B-B14F-4D97-AF65-F5344CB8AC3E}">
        <p14:creationId xmlns:p14="http://schemas.microsoft.com/office/powerpoint/2010/main" val="2631307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6D1204-884C-4F09-9213-26A8D0F4C85A}" type="datetimeFigureOut">
              <a:rPr lang="en-US" smtClean="0">
                <a:solidFill>
                  <a:prstClr val="black">
                    <a:tint val="75000"/>
                  </a:prstClr>
                </a:solidFill>
              </a:rPr>
              <a:pPr/>
              <a:t>3/14/2020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64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D1204-884C-4F09-9213-26A8D0F4C85A}" type="datetimeFigureOut">
              <a:rPr lang="en-US" smtClean="0">
                <a:solidFill>
                  <a:prstClr val="black">
                    <a:tint val="75000"/>
                  </a:prstClr>
                </a:solidFill>
              </a:rPr>
              <a:pPr/>
              <a:t>3/14/2020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09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D1204-884C-4F09-9213-26A8D0F4C85A}" type="datetimeFigureOut">
              <a:rPr lang="en-US" smtClean="0">
                <a:solidFill>
                  <a:prstClr val="black">
                    <a:tint val="75000"/>
                  </a:prstClr>
                </a:solidFill>
              </a:rPr>
              <a:pPr/>
              <a:t>3/14/2020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788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6D1204-884C-4F09-9213-26A8D0F4C85A}"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936682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D1204-884C-4F09-9213-26A8D0F4C85A}"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4086380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6D1204-884C-4F09-9213-26A8D0F4C85A}"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1174614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6D1204-884C-4F09-9213-26A8D0F4C85A}"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2231366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6D1204-884C-4F09-9213-26A8D0F4C85A}" type="datetimeFigureOut">
              <a:rPr lang="en-US" smtClean="0"/>
              <a:pPr/>
              <a:t>3/14/2020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302767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6D1204-884C-4F09-9213-26A8D0F4C85A}" type="datetimeFigureOut">
              <a:rPr lang="en-US" smtClean="0"/>
              <a:pPr/>
              <a:t>3/14/2020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194403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D1204-884C-4F09-9213-26A8D0F4C85A}" type="datetimeFigureOut">
              <a:rPr lang="en-US" smtClean="0"/>
              <a:pPr/>
              <a:t>3/14/2020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1426383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6D1204-884C-4F09-9213-26A8D0F4C85A}"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288034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D1204-884C-4F09-9213-26A8D0F4C85A}" type="datetimeFigureOut">
              <a:rPr lang="en-US" smtClean="0">
                <a:solidFill>
                  <a:prstClr val="black">
                    <a:tint val="75000"/>
                  </a:prstClr>
                </a:solidFill>
              </a:rPr>
              <a:pPr/>
              <a:t>3/14/2020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967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6D1204-884C-4F09-9213-26A8D0F4C85A}" type="datetimeFigureOut">
              <a:rPr lang="en-US" smtClean="0"/>
              <a:pPr/>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3815808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D1204-884C-4F09-9213-26A8D0F4C85A}"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1795750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D1204-884C-4F09-9213-26A8D0F4C85A}" type="datetimeFigureOut">
              <a:rPr lang="en-US" smtClean="0"/>
              <a:pPr/>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264502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6D1204-884C-4F09-9213-26A8D0F4C85A}" type="datetimeFigureOut">
              <a:rPr lang="en-US" smtClean="0">
                <a:solidFill>
                  <a:prstClr val="black">
                    <a:tint val="75000"/>
                  </a:prstClr>
                </a:solidFill>
              </a:rPr>
              <a:pPr/>
              <a:t>3/14/2020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5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6D1204-884C-4F09-9213-26A8D0F4C85A}" type="datetimeFigureOut">
              <a:rPr lang="en-US" smtClean="0">
                <a:solidFill>
                  <a:prstClr val="black">
                    <a:tint val="75000"/>
                  </a:prstClr>
                </a:solidFill>
              </a:rPr>
              <a:pPr/>
              <a:t>3/14/2020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12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6D1204-884C-4F09-9213-26A8D0F4C85A}" type="datetimeFigureOut">
              <a:rPr lang="en-US" smtClean="0">
                <a:solidFill>
                  <a:prstClr val="black">
                    <a:tint val="75000"/>
                  </a:prstClr>
                </a:solidFill>
              </a:rPr>
              <a:pPr/>
              <a:t>3/14/2020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098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6D1204-884C-4F09-9213-26A8D0F4C85A}" type="datetimeFigureOut">
              <a:rPr lang="en-US" smtClean="0">
                <a:solidFill>
                  <a:prstClr val="black">
                    <a:tint val="75000"/>
                  </a:prstClr>
                </a:solidFill>
              </a:rPr>
              <a:pPr/>
              <a:t>3/14/2020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62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D1204-884C-4F09-9213-26A8D0F4C85A}" type="datetimeFigureOut">
              <a:rPr lang="en-US" smtClean="0">
                <a:solidFill>
                  <a:prstClr val="black">
                    <a:tint val="75000"/>
                  </a:prstClr>
                </a:solidFill>
              </a:rPr>
              <a:pPr/>
              <a:t>3/14/2020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76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6D1204-884C-4F09-9213-26A8D0F4C85A}" type="datetimeFigureOut">
              <a:rPr lang="en-US" smtClean="0">
                <a:solidFill>
                  <a:prstClr val="black">
                    <a:tint val="75000"/>
                  </a:prstClr>
                </a:solidFill>
              </a:rPr>
              <a:pPr/>
              <a:t>3/14/2020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20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6D1204-884C-4F09-9213-26A8D0F4C85A}" type="datetimeFigureOut">
              <a:rPr lang="en-US" smtClean="0">
                <a:solidFill>
                  <a:prstClr val="black">
                    <a:tint val="75000"/>
                  </a:prstClr>
                </a:solidFill>
              </a:rPr>
              <a:pPr/>
              <a:t>3/14/2020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43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D1204-884C-4F09-9213-26A8D0F4C85A}" type="datetimeFigureOut">
              <a:rPr lang="en-US" smtClean="0">
                <a:solidFill>
                  <a:prstClr val="black">
                    <a:tint val="75000"/>
                  </a:prstClr>
                </a:solidFill>
              </a:rPr>
              <a:pPr/>
              <a:t>3/14/2020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312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4000" r="-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D1204-884C-4F09-9213-26A8D0F4C85A}" type="datetimeFigureOut">
              <a:rPr lang="en-US" smtClean="0"/>
              <a:pPr/>
              <a:t>3/14/2020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505C9-5758-4DDC-A9AE-AD04AD8BF9B4}" type="slidenum">
              <a:rPr lang="en-US" smtClean="0"/>
              <a:pPr/>
              <a:t>‹#›</a:t>
            </a:fld>
            <a:endParaRPr lang="en-US"/>
          </a:p>
        </p:txBody>
      </p:sp>
    </p:spTree>
    <p:extLst>
      <p:ext uri="{BB962C8B-B14F-4D97-AF65-F5344CB8AC3E}">
        <p14:creationId xmlns:p14="http://schemas.microsoft.com/office/powerpoint/2010/main" val="1451021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789" y="1017619"/>
            <a:ext cx="11220451" cy="4525963"/>
          </a:xfrm>
        </p:spPr>
        <p:txBody>
          <a:bodyPr>
            <a:noAutofit/>
          </a:bodyPr>
          <a:lstStyle/>
          <a:p>
            <a:pPr marL="0" indent="0">
              <a:buNone/>
            </a:pPr>
            <a:r>
              <a:rPr lang="en-US" sz="2000" b="1" dirty="0">
                <a:solidFill>
                  <a:srgbClr val="FFFF00"/>
                </a:solidFill>
                <a:latin typeface="Times New Roman" panose="02020603050405020304" pitchFamily="18" charset="0"/>
                <a:cs typeface="Times New Roman" panose="02020603050405020304" pitchFamily="18" charset="0"/>
              </a:rPr>
              <a:t>I. </a:t>
            </a:r>
            <a:r>
              <a:rPr lang="en-US" sz="2000" b="1" dirty="0" err="1">
                <a:solidFill>
                  <a:srgbClr val="FFFF00"/>
                </a:solidFill>
                <a:latin typeface="Times New Roman" panose="02020603050405020304" pitchFamily="18" charset="0"/>
                <a:cs typeface="Times New Roman" panose="02020603050405020304" pitchFamily="18" charset="0"/>
              </a:rPr>
              <a:t>Đối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với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học</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sinh</a:t>
            </a:r>
            <a:endParaRPr lang="en-US" sz="2000" b="1" dirty="0">
              <a:solidFill>
                <a:srgbClr val="FFFF00"/>
              </a:solidFill>
              <a:latin typeface="Times New Roman" panose="02020603050405020304" pitchFamily="18" charset="0"/>
              <a:cs typeface="Times New Roman" panose="02020603050405020304" pitchFamily="18" charset="0"/>
            </a:endParaRPr>
          </a:p>
          <a:p>
            <a:pPr marL="457200" indent="-457200">
              <a:buAutoNum type="arabicPeriod"/>
            </a:pPr>
            <a:r>
              <a:rPr lang="en-US" sz="2000" dirty="0" err="1">
                <a:solidFill>
                  <a:schemeClr val="bg1"/>
                </a:solidFill>
                <a:latin typeface="Times New Roman" panose="02020603050405020304" pitchFamily="18" charset="0"/>
                <a:cs typeface="Times New Roman" panose="02020603050405020304" pitchFamily="18" charset="0"/>
              </a:rPr>
              <a:t>Tắt</a:t>
            </a:r>
            <a:r>
              <a:rPr lang="en-US" sz="2000" dirty="0">
                <a:solidFill>
                  <a:schemeClr val="bg1"/>
                </a:solidFill>
                <a:latin typeface="Times New Roman" panose="02020603050405020304" pitchFamily="18" charset="0"/>
                <a:cs typeface="Times New Roman" panose="02020603050405020304" pitchFamily="18" charset="0"/>
              </a:rPr>
              <a:t> mic, video.</a:t>
            </a:r>
          </a:p>
          <a:p>
            <a:pPr marL="457200" indent="-457200">
              <a:buNone/>
            </a:pPr>
            <a:r>
              <a:rPr lang="en-US" sz="2000" dirty="0">
                <a:solidFill>
                  <a:schemeClr val="bg1"/>
                </a:solidFill>
                <a:latin typeface="Times New Roman" panose="02020603050405020304" pitchFamily="18" charset="0"/>
                <a:cs typeface="Times New Roman" panose="02020603050405020304" pitchFamily="18" charset="0"/>
              </a:rPr>
              <a:t>2.    </a:t>
            </a:r>
            <a:r>
              <a:rPr lang="en-US" sz="2000" dirty="0" err="1">
                <a:solidFill>
                  <a:srgbClr val="FF0000"/>
                </a:solidFill>
                <a:latin typeface="Times New Roman" panose="02020603050405020304" pitchFamily="18" charset="0"/>
                <a:cs typeface="Times New Roman" panose="02020603050405020304" pitchFamily="18" charset="0"/>
              </a:rPr>
              <a:t>Không</a:t>
            </a:r>
            <a:r>
              <a:rPr lang="en-US" sz="2000" dirty="0">
                <a:solidFill>
                  <a:schemeClr val="bg1"/>
                </a:solidFill>
                <a:latin typeface="Times New Roman" panose="02020603050405020304" pitchFamily="18" charset="0"/>
                <a:cs typeface="Times New Roman" panose="02020603050405020304" pitchFamily="18" charset="0"/>
              </a:rPr>
              <a:t>: chat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cửa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sổ</a:t>
            </a:r>
            <a:r>
              <a:rPr lang="en-US" sz="2000" dirty="0">
                <a:solidFill>
                  <a:schemeClr val="bg1"/>
                </a:solidFill>
                <a:latin typeface="Times New Roman" panose="02020603050405020304" pitchFamily="18" charset="0"/>
                <a:cs typeface="Times New Roman" panose="02020603050405020304" pitchFamily="18" charset="0"/>
              </a:rPr>
              <a:t> chat, </a:t>
            </a:r>
            <a:r>
              <a:rPr lang="en-US" sz="2000" dirty="0" err="1">
                <a:solidFill>
                  <a:schemeClr val="bg1"/>
                </a:solidFill>
                <a:latin typeface="Times New Roman" panose="02020603050405020304" pitchFamily="18" charset="0"/>
                <a:cs typeface="Times New Roman" panose="02020603050405020304" pitchFamily="18" charset="0"/>
              </a:rPr>
              <a:t>viết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vẽ</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màn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nói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do.</a:t>
            </a:r>
          </a:p>
          <a:p>
            <a:pPr marL="457200" indent="-457200">
              <a:buAutoNum type="arabicPeriod"/>
            </a:pPr>
            <a:r>
              <a:rPr lang="en-US" sz="2000" dirty="0" err="1">
                <a:solidFill>
                  <a:schemeClr val="bg1"/>
                </a:solidFill>
                <a:latin typeface="Times New Roman" panose="02020603050405020304" pitchFamily="18" charset="0"/>
                <a:cs typeface="Times New Roman" panose="02020603050405020304" pitchFamily="18" charset="0"/>
              </a:rPr>
              <a:t>Khi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muốn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chọn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tượng</a:t>
            </a:r>
            <a:r>
              <a:rPr lang="en-US" sz="2000" dirty="0">
                <a:solidFill>
                  <a:schemeClr val="bg1"/>
                </a:solidFill>
                <a:latin typeface="Times New Roman" panose="02020603050405020304" pitchFamily="18" charset="0"/>
                <a:cs typeface="Times New Roman" panose="02020603050405020304" pitchFamily="18" charset="0"/>
              </a:rPr>
              <a:t> raise hand. Sau </a:t>
            </a:r>
            <a:r>
              <a:rPr lang="en-US" sz="2000" dirty="0" err="1">
                <a:solidFill>
                  <a:schemeClr val="bg1"/>
                </a:solidFill>
                <a:latin typeface="Times New Roman" panose="02020603050405020304" pitchFamily="18" charset="0"/>
                <a:cs typeface="Times New Roman" panose="02020603050405020304" pitchFamily="18" charset="0"/>
              </a:rPr>
              <a:t>khi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tắt</a:t>
            </a:r>
            <a:r>
              <a:rPr lang="en-US" sz="2000" dirty="0">
                <a:solidFill>
                  <a:schemeClr val="bg1"/>
                </a:solidFill>
                <a:latin typeface="Times New Roman" panose="02020603050405020304" pitchFamily="18" charset="0"/>
                <a:cs typeface="Times New Roman" panose="02020603050405020304" pitchFamily="18" charset="0"/>
              </a:rPr>
              <a:t> mic.</a:t>
            </a:r>
          </a:p>
          <a:p>
            <a:pPr marL="457200" indent="-457200">
              <a:buAutoNum type="arabicPeriod"/>
            </a:pPr>
            <a:r>
              <a:rPr lang="en-US" sz="2000" dirty="0" err="1">
                <a:solidFill>
                  <a:schemeClr val="bg1"/>
                </a:solidFill>
                <a:latin typeface="Times New Roman" panose="02020603050405020304" pitchFamily="18" charset="0"/>
                <a:cs typeface="Times New Roman" panose="02020603050405020304" pitchFamily="18" charset="0"/>
              </a:rPr>
              <a:t>Sử</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truy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cập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mình</a:t>
            </a:r>
            <a:r>
              <a:rPr lang="en-US" sz="2000" dirty="0">
                <a:solidFill>
                  <a:schemeClr val="bg1"/>
                </a:solidFill>
                <a:latin typeface="Times New Roman" panose="02020603050405020304" pitchFamily="18" charset="0"/>
                <a:cs typeface="Times New Roman" panose="02020603050405020304" pitchFamily="18" charset="0"/>
              </a:rPr>
              <a:t>.</a:t>
            </a:r>
          </a:p>
          <a:p>
            <a:pPr marL="457200" indent="-457200">
              <a:buAutoNum type="arabicPeriod"/>
            </a:pPr>
            <a:r>
              <a:rPr lang="en-US" sz="2000" dirty="0" err="1">
                <a:solidFill>
                  <a:schemeClr val="bg1"/>
                </a:solidFill>
                <a:latin typeface="Times New Roman" panose="02020603050405020304" pitchFamily="18" charset="0"/>
                <a:cs typeface="Times New Roman" panose="02020603050405020304" pitchFamily="18" charset="0"/>
              </a:rPr>
              <a:t>Chuẩn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bị</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phiếu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tập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tập</a:t>
            </a:r>
            <a:r>
              <a:rPr lang="en-US" sz="2000" dirty="0">
                <a:solidFill>
                  <a:schemeClr val="bg1"/>
                </a:solidFill>
                <a:latin typeface="Times New Roman" panose="02020603050405020304" pitchFamily="18" charset="0"/>
                <a:cs typeface="Times New Roman" panose="02020603050405020304" pitchFamily="18" charset="0"/>
              </a:rPr>
              <a:t>.</a:t>
            </a:r>
          </a:p>
          <a:p>
            <a:pPr marL="0" indent="0">
              <a:buNone/>
            </a:pPr>
            <a:r>
              <a:rPr lang="en-US" sz="2000" b="1" dirty="0">
                <a:solidFill>
                  <a:srgbClr val="FFFF00"/>
                </a:solidFill>
                <a:latin typeface="Times New Roman" panose="02020603050405020304" pitchFamily="18" charset="0"/>
                <a:cs typeface="Times New Roman" panose="02020603050405020304" pitchFamily="18" charset="0"/>
              </a:rPr>
              <a:t>II. </a:t>
            </a:r>
            <a:r>
              <a:rPr lang="en-US" sz="2000" b="1" dirty="0" err="1">
                <a:solidFill>
                  <a:srgbClr val="FFFF00"/>
                </a:solidFill>
                <a:latin typeface="Times New Roman" panose="02020603050405020304" pitchFamily="18" charset="0"/>
                <a:cs typeface="Times New Roman" panose="02020603050405020304" pitchFamily="18" charset="0"/>
              </a:rPr>
              <a:t>Đối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với</a:t>
            </a:r>
            <a:r>
              <a:rPr lang="en-US" sz="2000" b="1" dirty="0">
                <a:solidFill>
                  <a:srgbClr val="FFFF00"/>
                </a:solidFill>
                <a:latin typeface="Times New Roman" panose="02020603050405020304" pitchFamily="18" charset="0"/>
                <a:cs typeface="Times New Roman" panose="02020603050405020304" pitchFamily="18" charset="0"/>
              </a:rPr>
              <a:t> PHHS</a:t>
            </a:r>
          </a:p>
          <a:p>
            <a:pPr marL="457200" indent="-457200">
              <a:buAutoNum type="arabicPeriod"/>
            </a:pPr>
            <a:r>
              <a:rPr lang="en-US" sz="2000" dirty="0" err="1">
                <a:solidFill>
                  <a:schemeClr val="bg1"/>
                </a:solidFill>
                <a:latin typeface="Times New Roman" panose="02020603050405020304" pitchFamily="18" charset="0"/>
                <a:cs typeface="Times New Roman" panose="02020603050405020304" pitchFamily="18" charset="0"/>
              </a:rPr>
              <a:t>Tắt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bớt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thiết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bị</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sử</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wifi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đảm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bảo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đường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truyền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mạng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tốt</a:t>
            </a:r>
            <a:r>
              <a:rPr lang="en-US" sz="2000" dirty="0">
                <a:solidFill>
                  <a:schemeClr val="bg1"/>
                </a:solidFill>
                <a:latin typeface="Times New Roman" panose="02020603050405020304" pitchFamily="18" charset="0"/>
                <a:cs typeface="Times New Roman" panose="02020603050405020304" pitchFamily="18" charset="0"/>
              </a:rPr>
              <a:t>.</a:t>
            </a:r>
          </a:p>
          <a:p>
            <a:pPr marL="457200" indent="-457200">
              <a:buAutoNum type="arabicPeriod"/>
            </a:pPr>
            <a:r>
              <a:rPr lang="en-US" sz="2000" dirty="0" err="1">
                <a:solidFill>
                  <a:schemeClr val="bg1"/>
                </a:solidFill>
                <a:latin typeface="Times New Roman" panose="02020603050405020304" pitchFamily="18" charset="0"/>
                <a:cs typeface="Times New Roman" panose="02020603050405020304" pitchFamily="18" charset="0"/>
              </a:rPr>
              <a:t>Không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gọi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nói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chuyện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với</a:t>
            </a:r>
            <a:r>
              <a:rPr lang="en-US" sz="2000" dirty="0">
                <a:solidFill>
                  <a:schemeClr val="bg1"/>
                </a:solidFill>
                <a:latin typeface="Times New Roman" panose="02020603050405020304" pitchFamily="18" charset="0"/>
                <a:cs typeface="Times New Roman" panose="02020603050405020304" pitchFamily="18" charset="0"/>
              </a:rPr>
              <a:t> con </a:t>
            </a:r>
            <a:r>
              <a:rPr lang="en-US" sz="2000" dirty="0" err="1">
                <a:solidFill>
                  <a:schemeClr val="bg1"/>
                </a:solidFill>
                <a:latin typeface="Times New Roman" panose="02020603050405020304" pitchFamily="18" charset="0"/>
                <a:cs typeface="Times New Roman" panose="02020603050405020304" pitchFamily="18" charset="0"/>
              </a:rPr>
              <a:t>khi</a:t>
            </a:r>
            <a:r>
              <a:rPr lang="en-US" sz="2000" dirty="0">
                <a:solidFill>
                  <a:schemeClr val="bg1"/>
                </a:solidFill>
                <a:latin typeface="Times New Roman" panose="02020603050405020304" pitchFamily="18" charset="0"/>
                <a:cs typeface="Times New Roman" panose="02020603050405020304" pitchFamily="18" charset="0"/>
              </a:rPr>
              <a:t> con </a:t>
            </a:r>
            <a:r>
              <a:rPr lang="en-US" sz="2000" dirty="0" err="1">
                <a:solidFill>
                  <a:schemeClr val="bg1"/>
                </a:solidFill>
                <a:latin typeface="Times New Roman" panose="02020603050405020304" pitchFamily="18" charset="0"/>
                <a:cs typeface="Times New Roman" panose="02020603050405020304" pitchFamily="18" charset="0"/>
              </a:rPr>
              <a:t>tham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  </a:t>
            </a:r>
          </a:p>
          <a:p>
            <a:pPr marL="0" indent="0">
              <a:buNone/>
            </a:pPr>
            <a:r>
              <a:rPr lang="en-US" sz="2000" b="1" dirty="0">
                <a:solidFill>
                  <a:srgbClr val="FFFF00"/>
                </a:solidFill>
                <a:latin typeface="Times New Roman" panose="02020603050405020304" pitchFamily="18" charset="0"/>
                <a:cs typeface="Times New Roman" panose="02020603050405020304" pitchFamily="18" charset="0"/>
              </a:rPr>
              <a:t>III. </a:t>
            </a:r>
            <a:r>
              <a:rPr lang="en-US" sz="2000" b="1" dirty="0" err="1">
                <a:solidFill>
                  <a:srgbClr val="FFFF00"/>
                </a:solidFill>
                <a:latin typeface="Times New Roman" panose="02020603050405020304" pitchFamily="18" charset="0"/>
                <a:cs typeface="Times New Roman" panose="02020603050405020304" pitchFamily="18" charset="0"/>
              </a:rPr>
              <a:t>Lưu</a:t>
            </a:r>
            <a:r>
              <a:rPr lang="en-US" sz="2000" b="1" dirty="0">
                <a:solidFill>
                  <a:srgbClr val="FFFF00"/>
                </a:solidFill>
                <a:latin typeface="Times New Roman" panose="02020603050405020304" pitchFamily="18" charset="0"/>
                <a:cs typeface="Times New Roman" panose="02020603050405020304" pitchFamily="18" charset="0"/>
              </a:rPr>
              <a:t> ý</a:t>
            </a:r>
          </a:p>
          <a:p>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tham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nếu</a:t>
            </a:r>
            <a:r>
              <a:rPr lang="en-US" sz="2000" dirty="0">
                <a:solidFill>
                  <a:schemeClr val="bg1"/>
                </a:solidFill>
                <a:latin typeface="Times New Roman" panose="02020603050405020304" pitchFamily="18" charset="0"/>
                <a:cs typeface="Times New Roman" panose="02020603050405020304" pitchFamily="18" charset="0"/>
              </a:rPr>
              <a:t> con </a:t>
            </a:r>
            <a:r>
              <a:rPr lang="en-US" sz="2000" dirty="0" err="1">
                <a:solidFill>
                  <a:schemeClr val="bg1"/>
                </a:solidFill>
                <a:latin typeface="Times New Roman" panose="02020603050405020304" pitchFamily="18" charset="0"/>
                <a:cs typeface="Times New Roman" panose="02020603050405020304" pitchFamily="18" charset="0"/>
              </a:rPr>
              <a:t>bị</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thoát</a:t>
            </a:r>
            <a:r>
              <a:rPr lang="en-US" sz="2000" dirty="0">
                <a:solidFill>
                  <a:schemeClr val="bg1"/>
                </a:solidFill>
                <a:latin typeface="Times New Roman" panose="02020603050405020304" pitchFamily="18" charset="0"/>
                <a:cs typeface="Times New Roman" panose="02020603050405020304" pitchFamily="18" charset="0"/>
              </a:rPr>
              <a:t> ra </a:t>
            </a:r>
            <a:r>
              <a:rPr lang="en-US" sz="2000" dirty="0" err="1">
                <a:solidFill>
                  <a:schemeClr val="bg1"/>
                </a:solidFill>
                <a:latin typeface="Times New Roman" panose="02020603050405020304" pitchFamily="18" charset="0"/>
                <a:cs typeface="Times New Roman" panose="02020603050405020304" pitchFamily="18" charset="0"/>
              </a:rPr>
              <a:t>khỏi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lớp</a:t>
            </a:r>
            <a:r>
              <a:rPr lang="en-US" sz="2000" dirty="0">
                <a:solidFill>
                  <a:schemeClr val="bg1"/>
                </a:solidFill>
                <a:latin typeface="Times New Roman" panose="02020603050405020304" pitchFamily="18" charset="0"/>
                <a:cs typeface="Times New Roman" panose="02020603050405020304" pitchFamily="18" charset="0"/>
              </a:rPr>
              <a:t> con </a:t>
            </a:r>
            <a:r>
              <a:rPr lang="en-US" sz="2000" dirty="0" err="1">
                <a:solidFill>
                  <a:schemeClr val="bg1"/>
                </a:solidFill>
                <a:latin typeface="Times New Roman" panose="02020603050405020304" pitchFamily="18" charset="0"/>
                <a:cs typeface="Times New Roman" panose="02020603050405020304" pitchFamily="18" charset="0"/>
              </a:rPr>
              <a:t>sẽ</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tiếp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tục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đăng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nhập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với</a:t>
            </a:r>
            <a:r>
              <a:rPr lang="en-US" sz="2000" dirty="0">
                <a:solidFill>
                  <a:schemeClr val="bg1"/>
                </a:solidFill>
                <a:latin typeface="Times New Roman" panose="02020603050405020304" pitchFamily="18" charset="0"/>
                <a:cs typeface="Times New Roman" panose="02020603050405020304" pitchFamily="18" charset="0"/>
              </a:rPr>
              <a:t> ID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tiếp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tục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tham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a:t>
            </a:r>
          </a:p>
          <a:p>
            <a:r>
              <a:rPr lang="en-US" sz="2000" dirty="0">
                <a:solidFill>
                  <a:schemeClr val="bg1"/>
                </a:solidFill>
                <a:latin typeface="Times New Roman" panose="02020603050405020304" pitchFamily="18" charset="0"/>
                <a:cs typeface="Times New Roman" panose="02020603050405020304" pitchFamily="18" charset="0"/>
              </a:rPr>
              <a:t>Ý </a:t>
            </a:r>
            <a:r>
              <a:rPr lang="en-US" sz="2000" dirty="0" err="1">
                <a:solidFill>
                  <a:schemeClr val="bg1"/>
                </a:solidFill>
                <a:latin typeface="Times New Roman" panose="02020603050405020304" pitchFamily="18" charset="0"/>
                <a:cs typeface="Times New Roman" panose="02020603050405020304" pitchFamily="18" charset="0"/>
              </a:rPr>
              <a:t>thức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không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tốt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sẽ</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bị</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mời</a:t>
            </a:r>
            <a:r>
              <a:rPr lang="en-US" sz="2000" dirty="0">
                <a:solidFill>
                  <a:schemeClr val="bg1"/>
                </a:solidFill>
                <a:latin typeface="Times New Roman" panose="02020603050405020304" pitchFamily="18" charset="0"/>
                <a:cs typeface="Times New Roman" panose="02020603050405020304" pitchFamily="18" charset="0"/>
              </a:rPr>
              <a:t> ra </a:t>
            </a:r>
            <a:r>
              <a:rPr lang="en-US" sz="2000" dirty="0" err="1">
                <a:solidFill>
                  <a:schemeClr val="bg1"/>
                </a:solidFill>
                <a:latin typeface="Times New Roman" panose="02020603050405020304" pitchFamily="18" charset="0"/>
                <a:cs typeface="Times New Roman" panose="02020603050405020304" pitchFamily="18" charset="0"/>
              </a:rPr>
              <a:t>khỏi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a:t>
            </a:r>
          </a:p>
          <a:p>
            <a:pPr marL="0" indent="0">
              <a:buNone/>
            </a:pPr>
            <a:endParaRPr lang="en-US" sz="20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979"/>
            <a:ext cx="932408" cy="932408"/>
          </a:xfrm>
          <a:prstGeom prst="rect">
            <a:avLst/>
          </a:prstGeom>
        </p:spPr>
      </p:pic>
      <p:sp>
        <p:nvSpPr>
          <p:cNvPr id="7" name="Rectangle 6">
            <a:extLst>
              <a:ext uri="{FF2B5EF4-FFF2-40B4-BE49-F238E27FC236}">
                <a16:creationId xmlns:a16="http://schemas.microsoft.com/office/drawing/2014/main" xmlns="" id="{10269752-BAA4-450A-85E7-DB61BC0BDF96}"/>
              </a:ext>
            </a:extLst>
          </p:cNvPr>
          <p:cNvSpPr/>
          <p:nvPr/>
        </p:nvSpPr>
        <p:spPr>
          <a:xfrm>
            <a:off x="3446189" y="618006"/>
            <a:ext cx="4604081" cy="430887"/>
          </a:xfrm>
          <a:prstGeom prst="rect">
            <a:avLst/>
          </a:prstGeom>
        </p:spPr>
        <p:txBody>
          <a:bodyPr wrap="none">
            <a:spAutoFit/>
          </a:bodyPr>
          <a:lstStyle/>
          <a:p>
            <a:r>
              <a:rPr lang="en-US" sz="2200" b="1" dirty="0">
                <a:solidFill>
                  <a:srgbClr val="FFFF00"/>
                </a:solidFill>
                <a:latin typeface="Times New Roman" panose="02020603050405020304" pitchFamily="18" charset="0"/>
                <a:cs typeface="Times New Roman" panose="02020603050405020304" pitchFamily="18" charset="0"/>
              </a:rPr>
              <a:t>NỘI QUI LỚP HỌC TRỰC TUYẾN</a:t>
            </a:r>
          </a:p>
        </p:txBody>
      </p:sp>
      <p:sp>
        <p:nvSpPr>
          <p:cNvPr id="6" name="Rectangle 5">
            <a:extLst>
              <a:ext uri="{FF2B5EF4-FFF2-40B4-BE49-F238E27FC236}">
                <a16:creationId xmlns:a16="http://schemas.microsoft.com/office/drawing/2014/main" xmlns="" id="{8ADBF976-0724-4F2C-92FF-4DA9A0BD188B}"/>
              </a:ext>
            </a:extLst>
          </p:cNvPr>
          <p:cNvSpPr/>
          <p:nvPr/>
        </p:nvSpPr>
        <p:spPr>
          <a:xfrm>
            <a:off x="3107848" y="32566"/>
            <a:ext cx="5422446" cy="400110"/>
          </a:xfrm>
          <a:prstGeom prst="rect">
            <a:avLst/>
          </a:prstGeom>
        </p:spPr>
        <p:txBody>
          <a:bodyPr wrap="none">
            <a:spAutoFit/>
          </a:bodyPr>
          <a:lstStyle/>
          <a:p>
            <a:r>
              <a:rPr lang="en-US" sz="2000" b="1" dirty="0">
                <a:solidFill>
                  <a:prstClr val="white"/>
                </a:solidFill>
                <a:latin typeface="Times New Roman" panose="02020603050405020304" pitchFamily="18" charset="0"/>
                <a:cs typeface="Times New Roman" panose="02020603050405020304" pitchFamily="18" charset="0"/>
              </a:rPr>
              <a:t>HỌC TRỰC TUYẾN – CHỦ ĐỀ 3 – VẬT LÍ 9 </a:t>
            </a:r>
          </a:p>
        </p:txBody>
      </p:sp>
    </p:spTree>
    <p:extLst>
      <p:ext uri="{BB962C8B-B14F-4D97-AF65-F5344CB8AC3E}">
        <p14:creationId xmlns:p14="http://schemas.microsoft.com/office/powerpoint/2010/main" val="2078240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a16="http://schemas.microsoft.com/office/drawing/2014/main" xmlns="" id="{10269752-BAA4-450A-85E7-DB61BC0BDF96}"/>
              </a:ext>
            </a:extLst>
          </p:cNvPr>
          <p:cNvSpPr/>
          <p:nvPr/>
        </p:nvSpPr>
        <p:spPr>
          <a:xfrm>
            <a:off x="3002229" y="55448"/>
            <a:ext cx="548656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3 – VẬT LÍ </a:t>
            </a:r>
            <a:r>
              <a:rPr lang="en-US" sz="2000" b="1" dirty="0">
                <a:solidFill>
                  <a:prstClr val="white"/>
                </a:solidFill>
                <a:latin typeface="Times New Roman" panose="02020603050405020304" pitchFamily="18" charset="0"/>
                <a:cs typeface="Times New Roman" panose="02020603050405020304" pitchFamily="18" charset="0"/>
              </a:rPr>
              <a:t>9</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Title 4"/>
          <p:cNvSpPr txBox="1">
            <a:spLocks/>
          </p:cNvSpPr>
          <p:nvPr/>
        </p:nvSpPr>
        <p:spPr>
          <a:xfrm>
            <a:off x="24565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Content Placeholder 7"/>
          <p:cNvSpPr txBox="1">
            <a:spLocks/>
          </p:cNvSpPr>
          <p:nvPr/>
        </p:nvSpPr>
        <p:spPr>
          <a:xfrm>
            <a:off x="829992" y="1519311"/>
            <a:ext cx="10494499" cy="4389120"/>
          </a:xfrm>
          <a:prstGeom prst="rect">
            <a:avLst/>
          </a:prstGeom>
        </p:spPr>
        <p:txBody>
          <a:bodyPr vert="horz" lIns="91440" tIns="45720" rIns="91440" bIns="45720" rtlCol="0">
            <a:normAutofit/>
          </a:bodyPr>
          <a:lstStyle/>
          <a:p>
            <a:pPr>
              <a:lnSpc>
                <a:spcPct val="150000"/>
              </a:lnSpc>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3: </a:t>
            </a:r>
            <a:r>
              <a:rPr lang="en-US" sz="2000" i="1" dirty="0" err="1">
                <a:solidFill>
                  <a:srgbClr val="FFFF00"/>
                </a:solidFill>
                <a:latin typeface="Times New Roman" pitchFamily="18" charset="0"/>
                <a:cs typeface="Times New Roman" pitchFamily="18" charset="0"/>
              </a:rPr>
              <a:t>Trên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bóng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đèn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có</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ghi</a:t>
            </a:r>
            <a:r>
              <a:rPr lang="en-US" sz="2000" i="1" dirty="0">
                <a:solidFill>
                  <a:srgbClr val="FFFF00"/>
                </a:solidFill>
                <a:latin typeface="Times New Roman" pitchFamily="18" charset="0"/>
                <a:cs typeface="Times New Roman" pitchFamily="18" charset="0"/>
              </a:rPr>
              <a:t> 6V – 3W. </a:t>
            </a:r>
            <a:r>
              <a:rPr lang="en-US" sz="2000" i="1" dirty="0" err="1">
                <a:solidFill>
                  <a:srgbClr val="FFFF00"/>
                </a:solidFill>
                <a:latin typeface="Times New Roman" pitchFamily="18" charset="0"/>
                <a:cs typeface="Times New Roman" pitchFamily="18" charset="0"/>
              </a:rPr>
              <a:t>Khi</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đèn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sáng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bình</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thường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thì</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dòng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điện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chạy</a:t>
            </a:r>
            <a:r>
              <a:rPr lang="en-US" sz="2000" i="1" dirty="0">
                <a:solidFill>
                  <a:srgbClr val="FFFF00"/>
                </a:solidFill>
                <a:latin typeface="Times New Roman" pitchFamily="18" charset="0"/>
                <a:cs typeface="Times New Roman" pitchFamily="18" charset="0"/>
              </a:rPr>
              <a:t> qua </a:t>
            </a:r>
            <a:r>
              <a:rPr lang="en-US" sz="2000" i="1" dirty="0" err="1">
                <a:solidFill>
                  <a:srgbClr val="FFFF00"/>
                </a:solidFill>
                <a:latin typeface="Times New Roman" pitchFamily="18" charset="0"/>
                <a:cs typeface="Times New Roman" pitchFamily="18" charset="0"/>
              </a:rPr>
              <a:t>đèn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có</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cường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độ</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là</a:t>
            </a:r>
            <a:r>
              <a:rPr lang="en-US" sz="2000" i="1" dirty="0">
                <a:solidFill>
                  <a:srgbClr val="FFFF00"/>
                </a:solidFill>
                <a:latin typeface="Times New Roman" pitchFamily="18" charset="0"/>
                <a:cs typeface="Times New Roman" pitchFamily="18" charset="0"/>
              </a:rPr>
              <a:t>:</a:t>
            </a:r>
          </a:p>
          <a:p>
            <a:pPr>
              <a:lnSpc>
                <a:spcPct val="150000"/>
              </a:lnSpc>
            </a:pPr>
            <a:r>
              <a:rPr lang="en-US" sz="2000" dirty="0">
                <a:solidFill>
                  <a:schemeClr val="bg1"/>
                </a:solidFill>
                <a:latin typeface="Times New Roman" pitchFamily="18" charset="0"/>
                <a:cs typeface="Times New Roman" pitchFamily="18" charset="0"/>
              </a:rPr>
              <a:t>         A. 0,5A                           B. 2A                                C. 18A                          D. 1,5A</a:t>
            </a:r>
          </a:p>
          <a:p>
            <a:pPr lvl="0">
              <a:lnSpc>
                <a:spcPct val="150000"/>
              </a:lnSpc>
              <a:spcBef>
                <a:spcPct val="20000"/>
              </a:spcBef>
            </a:pP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kumimoji="0" lang="en-US" sz="2000" b="0" i="0" u="none" strike="noStrike" kern="1200" cap="none" spc="0" normalizeH="0" baseline="0" noProof="0" dirty="0">
              <a:ln>
                <a:noFill/>
              </a:ln>
              <a:solidFill>
                <a:schemeClr val="tx1">
                  <a:tint val="75000"/>
                </a:schemeClr>
              </a:solidFill>
              <a:effectLst/>
              <a:uLnTx/>
              <a:uFillTx/>
              <a:latin typeface="Times New Roman" pitchFamily="18" charset="0"/>
              <a:cs typeface="Times New Roman" pitchFamily="18" charset="0"/>
            </a:endParaRPr>
          </a:p>
        </p:txBody>
      </p:sp>
      <p:sp>
        <p:nvSpPr>
          <p:cNvPr id="8" name="Oval 7"/>
          <p:cNvSpPr/>
          <p:nvPr/>
        </p:nvSpPr>
        <p:spPr>
          <a:xfrm>
            <a:off x="1395413" y="2538813"/>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C6315C93-6757-4F90-8CCE-7061AADA1B9C}"/>
                  </a:ext>
                </a:extLst>
              </p:cNvPr>
              <p:cNvSpPr/>
              <p:nvPr/>
            </p:nvSpPr>
            <p:spPr>
              <a:xfrm>
                <a:off x="1536638" y="3810825"/>
                <a:ext cx="3334503" cy="1145378"/>
              </a:xfrm>
              <a:prstGeom prst="rect">
                <a:avLst/>
              </a:prstGeom>
            </p:spPr>
            <p:txBody>
              <a:bodyPr wrap="none">
                <a:spAutoFit/>
              </a:bodyPr>
              <a:lstStyle/>
              <a:p>
                <a:r>
                  <a:rPr lang="en-US" sz="2000" dirty="0" err="1">
                    <a:solidFill>
                      <a:schemeClr val="bg1"/>
                    </a:solidFill>
                    <a:latin typeface="Times New Roman" pitchFamily="18" charset="0"/>
                    <a:cs typeface="Times New Roman" pitchFamily="18" charset="0"/>
                  </a:rPr>
                  <a:t>Áp</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dụng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công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thức</a:t>
                </a:r>
                <a:r>
                  <a:rPr lang="en-US" sz="2000" dirty="0">
                    <a:solidFill>
                      <a:schemeClr val="bg1"/>
                    </a:solidFill>
                    <a:latin typeface="Times New Roman" pitchFamily="18" charset="0"/>
                    <a:cs typeface="Times New Roman" pitchFamily="18" charset="0"/>
                  </a:rPr>
                  <a:t>:</a:t>
                </a:r>
              </a:p>
              <a:p>
                <a:endParaRPr lang="en-US" sz="2000" dirty="0">
                  <a:solidFill>
                    <a:schemeClr val="bg1"/>
                  </a:solidFill>
                  <a:latin typeface="Times New Roman" pitchFamily="18" charset="0"/>
                  <a:cs typeface="Times New Roman" pitchFamily="18" charset="0"/>
                </a:endParaRPr>
              </a:p>
              <a:p>
                <a:r>
                  <a:rPr lang="en-US" sz="2000" dirty="0">
                    <a:solidFill>
                      <a:schemeClr val="bg1"/>
                    </a:solidFill>
                    <a:latin typeface=".VnAristote" panose="020B7200000000000000" pitchFamily="34" charset="0"/>
                    <a:cs typeface="Times New Roman" pitchFamily="18" charset="0"/>
                  </a:rPr>
                  <a:t>    P </a:t>
                </a:r>
                <a:r>
                  <a:rPr lang="en-US" sz="2000" dirty="0">
                    <a:solidFill>
                      <a:schemeClr val="bg1"/>
                    </a:solidFill>
                    <a:latin typeface="Times New Roman" pitchFamily="18" charset="0"/>
                    <a:cs typeface="Times New Roman" pitchFamily="18" charset="0"/>
                  </a:rPr>
                  <a:t>= U.I =&gt; I = </a:t>
                </a:r>
                <a14:m>
                  <m:oMath xmlns:m="http://schemas.openxmlformats.org/officeDocument/2006/math">
                    <m:f>
                      <m:fPr>
                        <m:ctrlPr>
                          <a:rPr lang="en-US" sz="2000" i="1">
                            <a:solidFill>
                              <a:schemeClr val="bg1"/>
                            </a:solidFill>
                            <a:latin typeface="Cambria Math" panose="02040503050406030204" pitchFamily="18" charset="0"/>
                            <a:cs typeface="Times New Roman" pitchFamily="18" charset="0"/>
                          </a:rPr>
                        </m:ctrlPr>
                      </m:fPr>
                      <m:num>
                        <m:r>
                          <a:rPr lang="en-US" sz="2000" i="1">
                            <a:solidFill>
                              <a:schemeClr val="bg1"/>
                            </a:solidFill>
                            <a:latin typeface="Cambria Math"/>
                            <a:cs typeface="Times New Roman" pitchFamily="18" charset="0"/>
                          </a:rPr>
                          <m:t>𝑃</m:t>
                        </m:r>
                      </m:num>
                      <m:den>
                        <m:r>
                          <a:rPr lang="en-US" sz="2000" i="1">
                            <a:solidFill>
                              <a:schemeClr val="bg1"/>
                            </a:solidFill>
                            <a:latin typeface="Cambria Math"/>
                            <a:cs typeface="Times New Roman" pitchFamily="18" charset="0"/>
                          </a:rPr>
                          <m:t>𝑈</m:t>
                        </m:r>
                      </m:den>
                    </m:f>
                  </m:oMath>
                </a14:m>
                <a:r>
                  <a:rPr lang="en-US" sz="2000" dirty="0">
                    <a:solidFill>
                      <a:schemeClr val="bg1"/>
                    </a:solidFill>
                    <a:latin typeface="Times New Roman" pitchFamily="18" charset="0"/>
                    <a:cs typeface="Times New Roman" pitchFamily="18" charset="0"/>
                  </a:rPr>
                  <a:t> = </a:t>
                </a:r>
                <a14:m>
                  <m:oMath xmlns:m="http://schemas.openxmlformats.org/officeDocument/2006/math">
                    <m:f>
                      <m:fPr>
                        <m:ctrlPr>
                          <a:rPr lang="en-US" sz="2000" i="1">
                            <a:solidFill>
                              <a:schemeClr val="bg1"/>
                            </a:solidFill>
                            <a:latin typeface="Cambria Math" panose="02040503050406030204" pitchFamily="18" charset="0"/>
                            <a:cs typeface="Times New Roman" pitchFamily="18" charset="0"/>
                          </a:rPr>
                        </m:ctrlPr>
                      </m:fPr>
                      <m:num>
                        <m:r>
                          <a:rPr lang="en-US" sz="2000" i="1">
                            <a:solidFill>
                              <a:schemeClr val="bg1"/>
                            </a:solidFill>
                            <a:latin typeface="Cambria Math"/>
                            <a:cs typeface="Times New Roman" pitchFamily="18" charset="0"/>
                          </a:rPr>
                          <m:t>3</m:t>
                        </m:r>
                      </m:num>
                      <m:den>
                        <m:r>
                          <a:rPr lang="en-US" sz="2000" i="1">
                            <a:solidFill>
                              <a:schemeClr val="bg1"/>
                            </a:solidFill>
                            <a:latin typeface="Cambria Math"/>
                            <a:cs typeface="Times New Roman" pitchFamily="18" charset="0"/>
                          </a:rPr>
                          <m:t>6</m:t>
                        </m:r>
                      </m:den>
                    </m:f>
                  </m:oMath>
                </a14:m>
                <a:r>
                  <a:rPr lang="en-US" sz="2000" dirty="0">
                    <a:solidFill>
                      <a:schemeClr val="bg1"/>
                    </a:solidFill>
                    <a:latin typeface="Times New Roman" pitchFamily="18" charset="0"/>
                    <a:cs typeface="Times New Roman" pitchFamily="18" charset="0"/>
                  </a:rPr>
                  <a:t> = 0,5A</a:t>
                </a:r>
                <a:endParaRPr lang="en-US" sz="2000" dirty="0"/>
              </a:p>
            </p:txBody>
          </p:sp>
        </mc:Choice>
        <mc:Fallback xmlns="">
          <p:sp>
            <p:nvSpPr>
              <p:cNvPr id="10" name="Rectangle 9">
                <a:extLst>
                  <a:ext uri="{FF2B5EF4-FFF2-40B4-BE49-F238E27FC236}">
                    <a16:creationId xmlns="" xmlns:a16="http://schemas.microsoft.com/office/drawing/2014/main" xmlns:a14="http://schemas.microsoft.com/office/drawing/2010/main" id="{C6315C93-6757-4F90-8CCE-7061AADA1B9C}"/>
                  </a:ext>
                </a:extLst>
              </p:cNvPr>
              <p:cNvSpPr>
                <a:spLocks noRot="1" noChangeAspect="1" noMove="1" noResize="1" noEditPoints="1" noAdjustHandles="1" noChangeArrowheads="1" noChangeShapeType="1" noTextEdit="1"/>
              </p:cNvSpPr>
              <p:nvPr/>
            </p:nvSpPr>
            <p:spPr>
              <a:xfrm>
                <a:off x="1536638" y="3810825"/>
                <a:ext cx="3334503" cy="1145378"/>
              </a:xfrm>
              <a:prstGeom prst="rect">
                <a:avLst/>
              </a:prstGeom>
              <a:blipFill rotWithShape="0">
                <a:blip r:embed="rId3"/>
                <a:stretch>
                  <a:fillRect l="-1828" t="-2660" r="-1280" b="-266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xmlns="" id="{AED217B1-8DB9-4ED8-8ED8-076C75479EC6}"/>
              </a:ext>
            </a:extLst>
          </p:cNvPr>
          <p:cNvSpPr txBox="1"/>
          <p:nvPr/>
        </p:nvSpPr>
        <p:spPr>
          <a:xfrm>
            <a:off x="1268642" y="3313761"/>
            <a:ext cx="1463040"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H</a:t>
            </a:r>
            <a:r>
              <a:rPr lang="vi-VN" sz="2000" dirty="0">
                <a:solidFill>
                  <a:srgbClr val="FF0000"/>
                </a:solidFill>
                <a:latin typeface="Times New Roman" panose="02020603050405020304" pitchFamily="18" charset="0"/>
                <a:cs typeface="Times New Roman" panose="02020603050405020304" pitchFamily="18" charset="0"/>
              </a:rPr>
              <a:t>ư</a:t>
            </a:r>
            <a:r>
              <a:rPr lang="en-US" sz="2000" dirty="0" err="1">
                <a:solidFill>
                  <a:srgbClr val="FF0000"/>
                </a:solidFill>
                <a:latin typeface="Times New Roman" panose="02020603050405020304" pitchFamily="18" charset="0"/>
                <a:cs typeface="Times New Roman" panose="02020603050405020304" pitchFamily="18" charset="0"/>
              </a:rPr>
              <a:t>ớng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dẫn</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8678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2130428"/>
            <a:ext cx="10363200" cy="3609190"/>
          </a:xfrm>
        </p:spPr>
        <p:txBody>
          <a:bodyPr>
            <a:normAutofit/>
          </a:bodyPr>
          <a:lstStyle/>
          <a:p>
            <a:r>
              <a:rPr lang="en-US" dirty="0"/>
              <a:t/>
            </a:r>
            <a:br>
              <a:rPr lang="en-US" dirty="0"/>
            </a:br>
            <a:endParaRPr lang="en-US" dirty="0"/>
          </a:p>
        </p:txBody>
      </p:sp>
      <p:sp>
        <p:nvSpPr>
          <p:cNvPr id="3" name="Content Placeholder 2"/>
          <p:cNvSpPr>
            <a:spLocks noGrp="1"/>
          </p:cNvSpPr>
          <p:nvPr>
            <p:ph type="subTitle" idx="1"/>
          </p:nvPr>
        </p:nvSpPr>
        <p:spPr>
          <a:xfrm>
            <a:off x="1983544" y="3713871"/>
            <a:ext cx="8534400" cy="1770184"/>
          </a:xfrm>
        </p:spPr>
        <p:txBody>
          <a:bodyPr>
            <a:normAutofit/>
          </a:bodyPr>
          <a:lstStyle/>
          <a:p>
            <a:pPr>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a16="http://schemas.microsoft.com/office/drawing/2014/main" xmlns="" id="{10269752-BAA4-450A-85E7-DB61BC0BDF96}"/>
              </a:ext>
            </a:extLst>
          </p:cNvPr>
          <p:cNvSpPr/>
          <p:nvPr/>
        </p:nvSpPr>
        <p:spPr>
          <a:xfrm>
            <a:off x="3002229" y="55448"/>
            <a:ext cx="548656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3 – VẬT LÍ </a:t>
            </a:r>
            <a:r>
              <a:rPr lang="en-US" sz="2000" b="1" dirty="0">
                <a:solidFill>
                  <a:prstClr val="white"/>
                </a:solidFill>
                <a:latin typeface="Times New Roman" panose="02020603050405020304" pitchFamily="18" charset="0"/>
                <a:cs typeface="Times New Roman" panose="02020603050405020304" pitchFamily="18" charset="0"/>
              </a:rPr>
              <a:t>9</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Title 4"/>
          <p:cNvSpPr txBox="1">
            <a:spLocks/>
          </p:cNvSpPr>
          <p:nvPr/>
        </p:nvSpPr>
        <p:spPr>
          <a:xfrm>
            <a:off x="24565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Content Placeholder 7"/>
          <p:cNvSpPr txBox="1">
            <a:spLocks/>
          </p:cNvSpPr>
          <p:nvPr/>
        </p:nvSpPr>
        <p:spPr>
          <a:xfrm>
            <a:off x="829992" y="1519311"/>
            <a:ext cx="10494499" cy="4389120"/>
          </a:xfrm>
          <a:prstGeom prst="rect">
            <a:avLst/>
          </a:prstGeom>
        </p:spPr>
        <p:txBody>
          <a:bodyPr vert="horz" lIns="91440" tIns="45720" rIns="91440" bIns="45720" rtlCol="0">
            <a:normAutofit/>
          </a:bodyPr>
          <a:lstStyle/>
          <a:p>
            <a:pPr>
              <a:lnSpc>
                <a:spcPct val="150000"/>
              </a:lnSpc>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4: </a:t>
            </a:r>
            <a:r>
              <a:rPr lang="en-US" sz="2000" i="1" dirty="0" err="1">
                <a:solidFill>
                  <a:srgbClr val="FFFF00"/>
                </a:solidFill>
                <a:latin typeface="Times New Roman" pitchFamily="18" charset="0"/>
                <a:cs typeface="Times New Roman" pitchFamily="18" charset="0"/>
              </a:rPr>
              <a:t>Trên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bàn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là</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có</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ghi</a:t>
            </a:r>
            <a:r>
              <a:rPr lang="en-US" sz="2000" i="1" dirty="0">
                <a:solidFill>
                  <a:srgbClr val="FFFF00"/>
                </a:solidFill>
                <a:latin typeface="Times New Roman" pitchFamily="18" charset="0"/>
                <a:cs typeface="Times New Roman" pitchFamily="18" charset="0"/>
              </a:rPr>
              <a:t> 220V – 1100W. </a:t>
            </a:r>
            <a:r>
              <a:rPr lang="en-US" sz="2000" i="1" dirty="0" err="1">
                <a:solidFill>
                  <a:srgbClr val="FFFF00"/>
                </a:solidFill>
                <a:latin typeface="Times New Roman" pitchFamily="18" charset="0"/>
                <a:cs typeface="Times New Roman" pitchFamily="18" charset="0"/>
              </a:rPr>
              <a:t>Khi</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bàn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là</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này</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hoạt</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động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bình</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thường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thì</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nó</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có</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điện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trở</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là</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bao</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nhiêu</a:t>
            </a:r>
            <a:r>
              <a:rPr lang="en-US" sz="2000" i="1" dirty="0">
                <a:solidFill>
                  <a:srgbClr val="FFFF00"/>
                </a:solidFill>
                <a:latin typeface="Times New Roman" pitchFamily="18" charset="0"/>
                <a:cs typeface="Times New Roman" pitchFamily="18" charset="0"/>
              </a:rPr>
              <a:t>?</a:t>
            </a:r>
          </a:p>
          <a:p>
            <a:pPr>
              <a:lnSpc>
                <a:spcPct val="150000"/>
              </a:lnSpc>
            </a:pPr>
            <a:r>
              <a:rPr lang="en-US" sz="2000" dirty="0">
                <a:solidFill>
                  <a:schemeClr val="bg1"/>
                </a:solidFill>
                <a:latin typeface="Times New Roman" pitchFamily="18" charset="0"/>
                <a:cs typeface="Times New Roman" pitchFamily="18" charset="0"/>
              </a:rPr>
              <a:t>           A. 0,2 Ω                          B. 5 Ω                               C. 44 Ω                         D. 5500 Ω</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Oval 7"/>
          <p:cNvSpPr/>
          <p:nvPr/>
        </p:nvSpPr>
        <p:spPr>
          <a:xfrm>
            <a:off x="6667500" y="2567387"/>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1887B1F1-7348-48E0-BE4D-D69BAE6E2B61}"/>
                  </a:ext>
                </a:extLst>
              </p:cNvPr>
              <p:cNvSpPr/>
              <p:nvPr/>
            </p:nvSpPr>
            <p:spPr>
              <a:xfrm>
                <a:off x="3938703" y="3872546"/>
                <a:ext cx="3700052" cy="1452834"/>
              </a:xfrm>
              <a:prstGeom prst="rect">
                <a:avLst/>
              </a:prstGeom>
            </p:spPr>
            <p:txBody>
              <a:bodyPr wrap="none">
                <a:spAutoFit/>
              </a:bodyPr>
              <a:lstStyle/>
              <a:p>
                <a:r>
                  <a:rPr lang="en-US" sz="2000" dirty="0" err="1">
                    <a:solidFill>
                      <a:schemeClr val="bg1"/>
                    </a:solidFill>
                    <a:latin typeface="Times New Roman" pitchFamily="18" charset="0"/>
                    <a:cs typeface="Times New Roman" pitchFamily="18" charset="0"/>
                  </a:rPr>
                  <a:t>Áp</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dụng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công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thức</a:t>
                </a:r>
                <a:r>
                  <a:rPr lang="en-US" sz="2000" dirty="0">
                    <a:solidFill>
                      <a:schemeClr val="bg1"/>
                    </a:solidFill>
                    <a:latin typeface="Times New Roman" pitchFamily="18" charset="0"/>
                    <a:cs typeface="Times New Roman" pitchFamily="18" charset="0"/>
                  </a:rPr>
                  <a:t>:</a:t>
                </a:r>
              </a:p>
              <a:p>
                <a:endParaRPr lang="en-US" sz="2000" dirty="0">
                  <a:solidFill>
                    <a:schemeClr val="bg1"/>
                  </a:solidFill>
                  <a:latin typeface="Times New Roman" pitchFamily="18" charset="0"/>
                  <a:cs typeface="Times New Roman" pitchFamily="18" charset="0"/>
                </a:endParaRPr>
              </a:p>
              <a:p>
                <a:r>
                  <a:rPr lang="en-US" sz="2000" dirty="0">
                    <a:solidFill>
                      <a:schemeClr val="bg1"/>
                    </a:solidFill>
                    <a:latin typeface="Times New Roman" pitchFamily="18" charset="0"/>
                    <a:cs typeface="Times New Roman" pitchFamily="18" charset="0"/>
                  </a:rPr>
                  <a:t>    </a:t>
                </a:r>
                <a:r>
                  <a:rPr lang="en-US" sz="2000" dirty="0">
                    <a:solidFill>
                      <a:schemeClr val="bg1"/>
                    </a:solidFill>
                    <a:latin typeface=".VnAristote" panose="020B7200000000000000" pitchFamily="34" charset="0"/>
                    <a:cs typeface="Times New Roman" pitchFamily="18" charset="0"/>
                  </a:rPr>
                  <a:t>P</a:t>
                </a:r>
                <a:r>
                  <a:rPr lang="en-US" sz="2000" dirty="0">
                    <a:solidFill>
                      <a:schemeClr val="bg1"/>
                    </a:solidFill>
                    <a:latin typeface="Times New Roman" pitchFamily="18" charset="0"/>
                    <a:cs typeface="Times New Roman" pitchFamily="18" charset="0"/>
                  </a:rPr>
                  <a:t> = </a:t>
                </a:r>
                <a14:m>
                  <m:oMath xmlns:m="http://schemas.openxmlformats.org/officeDocument/2006/math">
                    <m:f>
                      <m:fPr>
                        <m:ctrlPr>
                          <a:rPr lang="en-US" sz="2000" i="1">
                            <a:solidFill>
                              <a:schemeClr val="bg1"/>
                            </a:solidFill>
                            <a:latin typeface="Cambria Math" panose="02040503050406030204" pitchFamily="18" charset="0"/>
                          </a:rPr>
                        </m:ctrlPr>
                      </m:fPr>
                      <m:num>
                        <m:r>
                          <a:rPr lang="en-US" sz="2000" i="1">
                            <a:solidFill>
                              <a:schemeClr val="bg1"/>
                            </a:solidFill>
                            <a:latin typeface="Cambria Math"/>
                          </a:rPr>
                          <m:t>𝑈</m:t>
                        </m:r>
                        <m:r>
                          <a:rPr lang="en-US" sz="2000" i="1" baseline="30000">
                            <a:solidFill>
                              <a:schemeClr val="bg1"/>
                            </a:solidFill>
                            <a:latin typeface="Cambria Math"/>
                          </a:rPr>
                          <m:t>2</m:t>
                        </m:r>
                      </m:num>
                      <m:den>
                        <m:r>
                          <a:rPr lang="en-US" sz="2000" i="1">
                            <a:solidFill>
                              <a:schemeClr val="bg1"/>
                            </a:solidFill>
                            <a:latin typeface="Cambria Math"/>
                          </a:rPr>
                          <m:t>𝑅</m:t>
                        </m:r>
                      </m:den>
                    </m:f>
                  </m:oMath>
                </a14:m>
                <a:r>
                  <a:rPr lang="en-US" sz="2000" dirty="0">
                    <a:solidFill>
                      <a:schemeClr val="bg1"/>
                    </a:solidFill>
                    <a:latin typeface="Times New Roman" panose="02020603050405020304" pitchFamily="18" charset="0"/>
                    <a:cs typeface="Times New Roman" panose="02020603050405020304" pitchFamily="18" charset="0"/>
                  </a:rPr>
                  <a:t> =&gt; R = </a:t>
                </a:r>
                <a14:m>
                  <m:oMath xmlns:m="http://schemas.openxmlformats.org/officeDocument/2006/math">
                    <m:f>
                      <m:fPr>
                        <m:ctrlPr>
                          <a:rPr lang="en-US" sz="2000" i="1">
                            <a:solidFill>
                              <a:schemeClr val="bg1"/>
                            </a:solidFill>
                            <a:latin typeface="Cambria Math" panose="02040503050406030204" pitchFamily="18" charset="0"/>
                          </a:rPr>
                        </m:ctrlPr>
                      </m:fPr>
                      <m:num>
                        <m:r>
                          <a:rPr lang="en-US" sz="2000" i="1">
                            <a:solidFill>
                              <a:schemeClr val="bg1"/>
                            </a:solidFill>
                            <a:latin typeface="Cambria Math"/>
                          </a:rPr>
                          <m:t>𝑈</m:t>
                        </m:r>
                        <m:r>
                          <a:rPr lang="en-US" sz="2000" i="1" baseline="30000">
                            <a:solidFill>
                              <a:schemeClr val="bg1"/>
                            </a:solidFill>
                            <a:latin typeface="Cambria Math"/>
                          </a:rPr>
                          <m:t>2</m:t>
                        </m:r>
                      </m:num>
                      <m:den>
                        <m:r>
                          <a:rPr lang="en-US" sz="2000" i="1">
                            <a:solidFill>
                              <a:schemeClr val="bg1"/>
                            </a:solidFill>
                            <a:latin typeface="Cambria Math"/>
                          </a:rPr>
                          <m:t>𝑃</m:t>
                        </m:r>
                      </m:den>
                    </m:f>
                  </m:oMath>
                </a14:m>
                <a:r>
                  <a:rPr lang="en-US" sz="2000" dirty="0">
                    <a:solidFill>
                      <a:schemeClr val="bg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solidFill>
                              <a:schemeClr val="bg1"/>
                            </a:solidFill>
                            <a:latin typeface="Cambria Math" panose="02040503050406030204" pitchFamily="18" charset="0"/>
                          </a:rPr>
                        </m:ctrlPr>
                      </m:fPr>
                      <m:num>
                        <m:r>
                          <a:rPr lang="en-US" sz="2000" i="1">
                            <a:solidFill>
                              <a:schemeClr val="bg1"/>
                            </a:solidFill>
                            <a:latin typeface="Cambria Math"/>
                          </a:rPr>
                          <m:t>220</m:t>
                        </m:r>
                        <m:r>
                          <a:rPr lang="en-US" sz="2000" i="1" baseline="30000">
                            <a:solidFill>
                              <a:schemeClr val="bg1"/>
                            </a:solidFill>
                            <a:latin typeface="Cambria Math"/>
                          </a:rPr>
                          <m:t>2</m:t>
                        </m:r>
                      </m:num>
                      <m:den>
                        <m:r>
                          <a:rPr lang="en-US" sz="2000" i="1">
                            <a:solidFill>
                              <a:schemeClr val="bg1"/>
                            </a:solidFill>
                            <a:latin typeface="Cambria Math"/>
                          </a:rPr>
                          <m:t>1100</m:t>
                        </m:r>
                      </m:den>
                    </m:f>
                  </m:oMath>
                </a14:m>
                <a:r>
                  <a:rPr lang="en-US" sz="2000" dirty="0">
                    <a:solidFill>
                      <a:schemeClr val="bg1"/>
                    </a:solidFill>
                    <a:latin typeface="Times New Roman" panose="02020603050405020304" pitchFamily="18" charset="0"/>
                    <a:cs typeface="Times New Roman" panose="02020603050405020304" pitchFamily="18" charset="0"/>
                  </a:rPr>
                  <a:t> = 44 Ω</a:t>
                </a:r>
                <a:endParaRPr lang="en-US" sz="2000" dirty="0">
                  <a:solidFill>
                    <a:schemeClr val="tx1">
                      <a:tint val="75000"/>
                    </a:schemeClr>
                  </a:solidFill>
                  <a:latin typeface="Times New Roman" panose="02020603050405020304" pitchFamily="18" charset="0"/>
                  <a:cs typeface="Times New Roman" panose="02020603050405020304" pitchFamily="18" charset="0"/>
                </a:endParaRPr>
              </a:p>
              <a:p>
                <a:endParaRPr lang="en-US" sz="2000" dirty="0"/>
              </a:p>
            </p:txBody>
          </p:sp>
        </mc:Choice>
        <mc:Fallback xmlns="">
          <p:sp>
            <p:nvSpPr>
              <p:cNvPr id="10" name="Rectangle 9">
                <a:extLst>
                  <a:ext uri="{FF2B5EF4-FFF2-40B4-BE49-F238E27FC236}">
                    <a16:creationId xmlns="" xmlns:a16="http://schemas.microsoft.com/office/drawing/2014/main" xmlns:a14="http://schemas.microsoft.com/office/drawing/2010/main" id="{1887B1F1-7348-48E0-BE4D-D69BAE6E2B61}"/>
                  </a:ext>
                </a:extLst>
              </p:cNvPr>
              <p:cNvSpPr>
                <a:spLocks noRot="1" noChangeAspect="1" noMove="1" noResize="1" noEditPoints="1" noAdjustHandles="1" noChangeArrowheads="1" noChangeShapeType="1" noTextEdit="1"/>
              </p:cNvSpPr>
              <p:nvPr/>
            </p:nvSpPr>
            <p:spPr>
              <a:xfrm>
                <a:off x="3938703" y="3872546"/>
                <a:ext cx="3700052" cy="1452834"/>
              </a:xfrm>
              <a:prstGeom prst="rect">
                <a:avLst/>
              </a:prstGeom>
              <a:blipFill rotWithShape="0">
                <a:blip r:embed="rId3"/>
                <a:stretch>
                  <a:fillRect l="-1647" t="-2092" r="-988"/>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xmlns="" id="{E75B10F5-FD73-41D1-9703-5E480E9895CC}"/>
              </a:ext>
            </a:extLst>
          </p:cNvPr>
          <p:cNvSpPr txBox="1"/>
          <p:nvPr/>
        </p:nvSpPr>
        <p:spPr>
          <a:xfrm>
            <a:off x="1268642" y="3313761"/>
            <a:ext cx="1463040"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H</a:t>
            </a:r>
            <a:r>
              <a:rPr lang="vi-VN" sz="2000" dirty="0">
                <a:solidFill>
                  <a:srgbClr val="FF0000"/>
                </a:solidFill>
                <a:latin typeface="Times New Roman" panose="02020603050405020304" pitchFamily="18" charset="0"/>
                <a:cs typeface="Times New Roman" panose="02020603050405020304" pitchFamily="18" charset="0"/>
              </a:rPr>
              <a:t>ư</a:t>
            </a:r>
            <a:r>
              <a:rPr lang="en-US" sz="2000" dirty="0" err="1">
                <a:solidFill>
                  <a:srgbClr val="FF0000"/>
                </a:solidFill>
                <a:latin typeface="Times New Roman" panose="02020603050405020304" pitchFamily="18" charset="0"/>
                <a:cs typeface="Times New Roman" panose="02020603050405020304" pitchFamily="18" charset="0"/>
              </a:rPr>
              <a:t>ớng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dẫn</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8678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57255" y="2128844"/>
            <a:ext cx="10363200" cy="1543079"/>
          </a:xfrm>
        </p:spPr>
        <p:txBody>
          <a:bodyPr>
            <a:normAutofit fontScale="90000"/>
          </a:bodyPr>
          <a:lstStyle/>
          <a:p>
            <a:pPr algn="l">
              <a:lnSpc>
                <a:spcPct val="150000"/>
              </a:lnSpc>
            </a:pPr>
            <a:r>
              <a:rPr lang="en-US" sz="2200" b="1" dirty="0" err="1">
                <a:solidFill>
                  <a:srgbClr val="00B0F0"/>
                </a:solidFill>
                <a:latin typeface="Times New Roman" pitchFamily="18" charset="0"/>
                <a:cs typeface="Times New Roman" pitchFamily="18" charset="0"/>
              </a:rPr>
              <a:t>Câu</a:t>
            </a:r>
            <a:r>
              <a:rPr lang="en-US" sz="2200" b="1" dirty="0">
                <a:solidFill>
                  <a:srgbClr val="00B0F0"/>
                </a:solidFill>
                <a:latin typeface="Times New Roman" pitchFamily="18" charset="0"/>
                <a:cs typeface="Times New Roman" pitchFamily="18" charset="0"/>
              </a:rPr>
              <a:t> 5:</a:t>
            </a:r>
            <a:r>
              <a:rPr lang="en-US" sz="2200" dirty="0">
                <a:solidFill>
                  <a:srgbClr val="00B0F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Đếm</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số</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công</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tơ</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điện</a:t>
            </a:r>
            <a:r>
              <a:rPr lang="en-US" sz="2200" i="1" dirty="0">
                <a:solidFill>
                  <a:srgbClr val="FFFF00"/>
                </a:solidFill>
                <a:latin typeface="Times New Roman" pitchFamily="18" charset="0"/>
                <a:cs typeface="Times New Roman" pitchFamily="18" charset="0"/>
              </a:rPr>
              <a:t> ở </a:t>
            </a:r>
            <a:r>
              <a:rPr lang="en-US" sz="2200" i="1" dirty="0" err="1">
                <a:solidFill>
                  <a:srgbClr val="FFFF00"/>
                </a:solidFill>
                <a:latin typeface="Times New Roman" pitchFamily="18" charset="0"/>
                <a:cs typeface="Times New Roman" pitchFamily="18" charset="0"/>
              </a:rPr>
              <a:t>gia</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đình</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cho</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biết</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điều</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gì</a:t>
            </a:r>
            <a:r>
              <a:rPr lang="en-US" sz="2200" i="1" dirty="0">
                <a:solidFill>
                  <a:srgbClr val="FFFF00"/>
                </a:solidFill>
                <a:latin typeface="Times New Roman" pitchFamily="18" charset="0"/>
                <a:cs typeface="Times New Roman" pitchFamily="18" charset="0"/>
              </a:rPr>
              <a:t>?</a:t>
            </a:r>
            <a:r>
              <a:rPr lang="en-US" sz="2200" dirty="0">
                <a:solidFill>
                  <a:srgbClr val="00B0F0"/>
                </a:solidFill>
                <a:latin typeface="Times New Roman" pitchFamily="18" charset="0"/>
                <a:cs typeface="Times New Roman" pitchFamily="18" charset="0"/>
              </a:rPr>
              <a:t/>
            </a:r>
            <a:br>
              <a:rPr lang="en-US" sz="2200" dirty="0">
                <a:solidFill>
                  <a:srgbClr val="00B0F0"/>
                </a:solidFill>
                <a:latin typeface="Times New Roman" pitchFamily="18" charset="0"/>
                <a:cs typeface="Times New Roman" pitchFamily="18" charset="0"/>
              </a:rPr>
            </a:br>
            <a:r>
              <a:rPr lang="en-US" sz="2200" dirty="0">
                <a:solidFill>
                  <a:srgbClr val="00B0F0"/>
                </a:solidFill>
                <a:latin typeface="Times New Roman" pitchFamily="18" charset="0"/>
                <a:cs typeface="Times New Roman" pitchFamily="18" charset="0"/>
              </a:rPr>
              <a:t/>
            </a:r>
            <a:br>
              <a:rPr lang="en-US" sz="2200" dirty="0">
                <a:solidFill>
                  <a:srgbClr val="00B0F0"/>
                </a:solidFill>
                <a:latin typeface="Times New Roman" pitchFamily="18" charset="0"/>
                <a:cs typeface="Times New Roman" pitchFamily="18" charset="0"/>
              </a:rPr>
            </a:br>
            <a:r>
              <a:rPr lang="en-US" dirty="0"/>
              <a:t/>
            </a:r>
            <a:br>
              <a:rPr lang="en-US" dirty="0"/>
            </a:b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a16="http://schemas.microsoft.com/office/drawing/2014/main" xmlns="" id="{10269752-BAA4-450A-85E7-DB61BC0BDF96}"/>
              </a:ext>
            </a:extLst>
          </p:cNvPr>
          <p:cNvSpPr/>
          <p:nvPr/>
        </p:nvSpPr>
        <p:spPr>
          <a:xfrm>
            <a:off x="3002229" y="55448"/>
            <a:ext cx="56148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3 – VẬT LÍ </a:t>
            </a:r>
            <a:r>
              <a:rPr lang="en-US" sz="2000" b="1" dirty="0">
                <a:solidFill>
                  <a:prstClr val="white"/>
                </a:solidFill>
                <a:latin typeface="Times New Roman" panose="02020603050405020304" pitchFamily="18" charset="0"/>
                <a:cs typeface="Times New Roman" panose="02020603050405020304" pitchFamily="18" charset="0"/>
              </a:rPr>
              <a:t>9</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Title 4"/>
          <p:cNvSpPr txBox="1">
            <a:spLocks/>
          </p:cNvSpPr>
          <p:nvPr/>
        </p:nvSpPr>
        <p:spPr>
          <a:xfrm>
            <a:off x="24565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Content Placeholder 7"/>
          <p:cNvSpPr txBox="1">
            <a:spLocks/>
          </p:cNvSpPr>
          <p:nvPr/>
        </p:nvSpPr>
        <p:spPr>
          <a:xfrm>
            <a:off x="829992" y="1519311"/>
            <a:ext cx="10494499" cy="43891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8" name="TextBox 7"/>
          <p:cNvSpPr txBox="1"/>
          <p:nvPr/>
        </p:nvSpPr>
        <p:spPr>
          <a:xfrm>
            <a:off x="1181093" y="1975003"/>
            <a:ext cx="8786812" cy="1889620"/>
          </a:xfrm>
          <a:prstGeom prst="rect">
            <a:avLst/>
          </a:prstGeom>
          <a:noFill/>
        </p:spPr>
        <p:txBody>
          <a:bodyPr wrap="square" rtlCol="0">
            <a:spAutoFit/>
          </a:bodyPr>
          <a:lstStyle/>
          <a:p>
            <a:pPr>
              <a:lnSpc>
                <a:spcPct val="150000"/>
              </a:lnSpc>
            </a:pPr>
            <a:r>
              <a:rPr lang="en-US" sz="2000" dirty="0">
                <a:solidFill>
                  <a:schemeClr val="bg1"/>
                </a:solidFill>
                <a:latin typeface="Times New Roman" pitchFamily="18" charset="0"/>
                <a:cs typeface="Times New Roman" pitchFamily="18" charset="0"/>
              </a:rPr>
              <a:t>A. </a:t>
            </a:r>
            <a:r>
              <a:rPr lang="en-US" sz="2000" dirty="0" err="1">
                <a:solidFill>
                  <a:schemeClr val="bg1"/>
                </a:solidFill>
                <a:latin typeface="Times New Roman" pitchFamily="18" charset="0"/>
                <a:cs typeface="Times New Roman" pitchFamily="18" charset="0"/>
              </a:rPr>
              <a:t>Thời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gian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sử</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dụng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của</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gia</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đình</a:t>
            </a:r>
            <a:r>
              <a:rPr lang="en-US" sz="2000" dirty="0">
                <a:solidFill>
                  <a:schemeClr val="bg1"/>
                </a:solidFill>
                <a:latin typeface="Times New Roman" pitchFamily="18" charset="0"/>
                <a:cs typeface="Times New Roman" pitchFamily="18" charset="0"/>
              </a:rPr>
              <a:t/>
            </a:r>
            <a:br>
              <a:rPr lang="en-US" sz="2000" dirty="0">
                <a:solidFill>
                  <a:schemeClr val="bg1"/>
                </a:solidFill>
                <a:latin typeface="Times New Roman" pitchFamily="18" charset="0"/>
                <a:cs typeface="Times New Roman" pitchFamily="18" charset="0"/>
              </a:rPr>
            </a:br>
            <a:r>
              <a:rPr lang="en-US" sz="2000" dirty="0">
                <a:solidFill>
                  <a:schemeClr val="bg1"/>
                </a:solidFill>
                <a:latin typeface="Times New Roman" pitchFamily="18" charset="0"/>
                <a:cs typeface="Times New Roman" pitchFamily="18" charset="0"/>
              </a:rPr>
              <a:t>B. </a:t>
            </a:r>
            <a:r>
              <a:rPr lang="en-US" sz="2000" dirty="0" err="1">
                <a:solidFill>
                  <a:schemeClr val="bg1"/>
                </a:solidFill>
                <a:latin typeface="Times New Roman" pitchFamily="18" charset="0"/>
                <a:cs typeface="Times New Roman" pitchFamily="18" charset="0"/>
              </a:rPr>
              <a:t>Công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suất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mà</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gia</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định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sử</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dụng</a:t>
            </a:r>
            <a:r>
              <a:rPr lang="en-US" sz="2000" dirty="0">
                <a:solidFill>
                  <a:schemeClr val="bg1"/>
                </a:solidFill>
                <a:latin typeface="Times New Roman" pitchFamily="18" charset="0"/>
                <a:cs typeface="Times New Roman" pitchFamily="18" charset="0"/>
              </a:rPr>
              <a:t/>
            </a:r>
            <a:br>
              <a:rPr lang="en-US" sz="2000" dirty="0">
                <a:solidFill>
                  <a:schemeClr val="bg1"/>
                </a:solidFill>
                <a:latin typeface="Times New Roman" pitchFamily="18" charset="0"/>
                <a:cs typeface="Times New Roman" pitchFamily="18" charset="0"/>
              </a:rPr>
            </a:br>
            <a:r>
              <a:rPr lang="en-US" sz="2000" dirty="0">
                <a:solidFill>
                  <a:schemeClr val="bg1"/>
                </a:solidFill>
                <a:latin typeface="Times New Roman" pitchFamily="18" charset="0"/>
                <a:cs typeface="Times New Roman" pitchFamily="18" charset="0"/>
              </a:rPr>
              <a:t>C. </a:t>
            </a:r>
            <a:r>
              <a:rPr lang="en-US" sz="2000" dirty="0" err="1">
                <a:solidFill>
                  <a:schemeClr val="bg1"/>
                </a:solidFill>
                <a:latin typeface="Times New Roman" pitchFamily="18" charset="0"/>
                <a:cs typeface="Times New Roman" pitchFamily="18" charset="0"/>
              </a:rPr>
              <a:t>Điện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năng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mà</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gia</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đình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sử</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dụng</a:t>
            </a:r>
            <a:r>
              <a:rPr lang="en-US" sz="2000" dirty="0">
                <a:solidFill>
                  <a:schemeClr val="bg1"/>
                </a:solidFill>
                <a:latin typeface="Times New Roman" pitchFamily="18" charset="0"/>
                <a:cs typeface="Times New Roman" pitchFamily="18" charset="0"/>
              </a:rPr>
              <a:t/>
            </a:r>
            <a:br>
              <a:rPr lang="en-US" sz="2000" dirty="0">
                <a:solidFill>
                  <a:schemeClr val="bg1"/>
                </a:solidFill>
                <a:latin typeface="Times New Roman" pitchFamily="18" charset="0"/>
                <a:cs typeface="Times New Roman" pitchFamily="18" charset="0"/>
              </a:rPr>
            </a:br>
            <a:r>
              <a:rPr lang="en-US" sz="2000" dirty="0">
                <a:solidFill>
                  <a:schemeClr val="bg1"/>
                </a:solidFill>
                <a:latin typeface="Times New Roman" pitchFamily="18" charset="0"/>
                <a:cs typeface="Times New Roman" pitchFamily="18" charset="0"/>
              </a:rPr>
              <a:t>D. </a:t>
            </a:r>
            <a:r>
              <a:rPr lang="en-US" sz="2000" dirty="0" err="1">
                <a:solidFill>
                  <a:schemeClr val="bg1"/>
                </a:solidFill>
                <a:latin typeface="Times New Roman" pitchFamily="18" charset="0"/>
                <a:cs typeface="Times New Roman" pitchFamily="18" charset="0"/>
              </a:rPr>
              <a:t>Số</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dụng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cụ</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và</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thiết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bị</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đang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được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sử</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dụng</a:t>
            </a:r>
            <a:endParaRPr lang="en-US" sz="2000" dirty="0"/>
          </a:p>
        </p:txBody>
      </p:sp>
      <p:sp>
        <p:nvSpPr>
          <p:cNvPr id="10" name="Oval 9"/>
          <p:cNvSpPr/>
          <p:nvPr/>
        </p:nvSpPr>
        <p:spPr>
          <a:xfrm>
            <a:off x="1181093" y="2965029"/>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8678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71529" y="1830377"/>
            <a:ext cx="10363200" cy="2112993"/>
          </a:xfrm>
          <a:ln>
            <a:noFill/>
          </a:ln>
        </p:spPr>
        <p:txBody>
          <a:bodyPr>
            <a:normAutofit fontScale="90000"/>
          </a:bodyPr>
          <a:lstStyle/>
          <a:p>
            <a:pPr algn="l">
              <a:lnSpc>
                <a:spcPct val="150000"/>
              </a:lnSpc>
            </a:pPr>
            <a:r>
              <a:rPr lang="en-US" sz="2200" b="1" dirty="0" err="1">
                <a:solidFill>
                  <a:srgbClr val="00B0F0"/>
                </a:solidFill>
                <a:latin typeface="Times New Roman" pitchFamily="18" charset="0"/>
                <a:cs typeface="Times New Roman" pitchFamily="18" charset="0"/>
              </a:rPr>
              <a:t>Câu</a:t>
            </a:r>
            <a:r>
              <a:rPr lang="en-US" sz="2200" b="1" dirty="0">
                <a:solidFill>
                  <a:srgbClr val="00B0F0"/>
                </a:solidFill>
                <a:latin typeface="Times New Roman" pitchFamily="18" charset="0"/>
                <a:cs typeface="Times New Roman" pitchFamily="18" charset="0"/>
              </a:rPr>
              <a:t> 6:</a:t>
            </a:r>
            <a:r>
              <a:rPr lang="en-US" sz="2200" dirty="0">
                <a:solidFill>
                  <a:srgbClr val="00B0F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Chọn</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phát</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biểu</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đúng</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về</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sự</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chuyển</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hóa</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năng</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lượng</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trong</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các</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dụng</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cụ</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dưới</a:t>
            </a:r>
            <a:r>
              <a:rPr lang="en-US" sz="2200" i="1" dirty="0">
                <a:solidFill>
                  <a:srgbClr val="FFFF00"/>
                </a:solidFill>
                <a:latin typeface="Times New Roman" pitchFamily="18" charset="0"/>
                <a:cs typeface="Times New Roman" pitchFamily="18" charset="0"/>
              </a:rPr>
              <a:t> </a:t>
            </a:r>
            <a:r>
              <a:rPr lang="en-US" sz="2200" i="1" dirty="0" err="1">
                <a:solidFill>
                  <a:srgbClr val="FFFF00"/>
                </a:solidFill>
                <a:latin typeface="Times New Roman" pitchFamily="18" charset="0"/>
                <a:cs typeface="Times New Roman" pitchFamily="18" charset="0"/>
              </a:rPr>
              <a:t>đây</a:t>
            </a:r>
            <a:r>
              <a:rPr lang="en-US" sz="2200" i="1" dirty="0">
                <a:solidFill>
                  <a:srgbClr val="FFFF00"/>
                </a:solidFill>
                <a:latin typeface="Times New Roman" pitchFamily="18" charset="0"/>
                <a:cs typeface="Times New Roman" pitchFamily="18" charset="0"/>
              </a:rPr>
              <a:t>?</a:t>
            </a:r>
            <a:r>
              <a:rPr lang="en-US" sz="2200" dirty="0">
                <a:solidFill>
                  <a:schemeClr val="bg1"/>
                </a:solidFill>
                <a:latin typeface="Times New Roman" pitchFamily="18" charset="0"/>
                <a:cs typeface="Times New Roman" pitchFamily="18" charset="0"/>
              </a:rPr>
              <a:t/>
            </a:r>
            <a:br>
              <a:rPr lang="en-US" sz="2200" dirty="0">
                <a:solidFill>
                  <a:schemeClr val="bg1"/>
                </a:solidFill>
                <a:latin typeface="Times New Roman" pitchFamily="18" charset="0"/>
                <a:cs typeface="Times New Roman" pitchFamily="18" charset="0"/>
              </a:rPr>
            </a:br>
            <a:r>
              <a:rPr lang="en-US" sz="2200" dirty="0">
                <a:solidFill>
                  <a:schemeClr val="bg1"/>
                </a:solidFill>
                <a:latin typeface="Times New Roman" pitchFamily="18" charset="0"/>
                <a:cs typeface="Times New Roman" pitchFamily="18" charset="0"/>
              </a:rPr>
              <a:t/>
            </a:r>
            <a:br>
              <a:rPr lang="en-US" sz="2200" dirty="0">
                <a:solidFill>
                  <a:schemeClr val="bg1"/>
                </a:solidFill>
                <a:latin typeface="Times New Roman" pitchFamily="18" charset="0"/>
                <a:cs typeface="Times New Roman" pitchFamily="18" charset="0"/>
              </a:rPr>
            </a:br>
            <a:r>
              <a:rPr lang="en-US" dirty="0"/>
              <a:t/>
            </a:r>
            <a:br>
              <a:rPr lang="en-US" dirty="0"/>
            </a:b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a16="http://schemas.microsoft.com/office/drawing/2014/main" xmlns="" id="{10269752-BAA4-450A-85E7-DB61BC0BDF96}"/>
              </a:ext>
            </a:extLst>
          </p:cNvPr>
          <p:cNvSpPr/>
          <p:nvPr/>
        </p:nvSpPr>
        <p:spPr>
          <a:xfrm>
            <a:off x="3002229" y="55448"/>
            <a:ext cx="548656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3 – VẬT LÍ </a:t>
            </a:r>
            <a:r>
              <a:rPr lang="en-US" sz="2000" b="1" dirty="0">
                <a:solidFill>
                  <a:prstClr val="white"/>
                </a:solidFill>
                <a:latin typeface="Times New Roman" panose="02020603050405020304" pitchFamily="18" charset="0"/>
                <a:cs typeface="Times New Roman" panose="02020603050405020304" pitchFamily="18" charset="0"/>
              </a:rPr>
              <a:t>9</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Title 4"/>
          <p:cNvSpPr txBox="1">
            <a:spLocks/>
          </p:cNvSpPr>
          <p:nvPr/>
        </p:nvSpPr>
        <p:spPr>
          <a:xfrm>
            <a:off x="24565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Content Placeholder 7"/>
          <p:cNvSpPr txBox="1">
            <a:spLocks/>
          </p:cNvSpPr>
          <p:nvPr/>
        </p:nvSpPr>
        <p:spPr>
          <a:xfrm>
            <a:off x="672830" y="1533599"/>
            <a:ext cx="10494499" cy="4389120"/>
          </a:xfrm>
          <a:prstGeom prst="rect">
            <a:avLst/>
          </a:prstGeom>
        </p:spPr>
        <p:txBody>
          <a:bodyPr vert="horz" lIns="91440" tIns="45720" rIns="91440" bIns="45720" rtlCol="0">
            <a:normAutofit/>
          </a:bodyPr>
          <a:lstStyle/>
          <a:p>
            <a:pPr lvl="0" algn="ctr">
              <a:lnSpc>
                <a:spcPct val="150000"/>
              </a:lnSpc>
              <a:spcBef>
                <a:spcPct val="20000"/>
              </a:spcBef>
            </a:pPr>
            <a:endParaRPr kumimoji="0" lang="en-US" sz="2000" b="0" i="1" u="none" strike="noStrike" kern="1200" cap="none" spc="0" normalizeH="0" baseline="0" noProof="0" dirty="0">
              <a:ln>
                <a:noFill/>
              </a:ln>
              <a:solidFill>
                <a:srgbClr val="FFFF00"/>
              </a:solidFill>
              <a:effectLst/>
              <a:uLnTx/>
              <a:uFillTx/>
              <a:latin typeface="Times New Roman" pitchFamily="18" charset="0"/>
              <a:cs typeface="Times New Roman" pitchFamily="18" charset="0"/>
            </a:endParaRPr>
          </a:p>
        </p:txBody>
      </p:sp>
      <p:sp>
        <p:nvSpPr>
          <p:cNvPr id="8" name="TextBox 7"/>
          <p:cNvSpPr txBox="1"/>
          <p:nvPr/>
        </p:nvSpPr>
        <p:spPr>
          <a:xfrm>
            <a:off x="1400176" y="2100255"/>
            <a:ext cx="8901112" cy="1889620"/>
          </a:xfrm>
          <a:prstGeom prst="rect">
            <a:avLst/>
          </a:prstGeom>
          <a:noFill/>
        </p:spPr>
        <p:txBody>
          <a:bodyPr wrap="square" rtlCol="0">
            <a:spAutoFit/>
          </a:bodyPr>
          <a:lstStyle/>
          <a:p>
            <a:pPr>
              <a:lnSpc>
                <a:spcPct val="150000"/>
              </a:lnSpc>
            </a:pPr>
            <a:r>
              <a:rPr lang="en-US" sz="2000" dirty="0">
                <a:solidFill>
                  <a:schemeClr val="bg1"/>
                </a:solidFill>
                <a:latin typeface="Times New Roman" pitchFamily="18" charset="0"/>
                <a:cs typeface="Times New Roman" pitchFamily="18" charset="0"/>
              </a:rPr>
              <a:t>A. </a:t>
            </a:r>
            <a:r>
              <a:rPr lang="en-US" sz="2000" dirty="0" err="1">
                <a:solidFill>
                  <a:schemeClr val="bg1"/>
                </a:solidFill>
                <a:latin typeface="Times New Roman" pitchFamily="18" charset="0"/>
                <a:cs typeface="Times New Roman" pitchFamily="18" charset="0"/>
              </a:rPr>
              <a:t>Đèn</a:t>
            </a:r>
            <a:r>
              <a:rPr lang="en-US" sz="2000" dirty="0">
                <a:solidFill>
                  <a:schemeClr val="bg1"/>
                </a:solidFill>
                <a:latin typeface="Times New Roman" pitchFamily="18" charset="0"/>
                <a:cs typeface="Times New Roman" pitchFamily="18" charset="0"/>
              </a:rPr>
              <a:t> LED: </a:t>
            </a:r>
            <a:r>
              <a:rPr lang="en-US" sz="2000" dirty="0" err="1">
                <a:solidFill>
                  <a:schemeClr val="bg1"/>
                </a:solidFill>
                <a:latin typeface="Times New Roman" pitchFamily="18" charset="0"/>
                <a:cs typeface="Times New Roman" pitchFamily="18" charset="0"/>
              </a:rPr>
              <a:t>Quang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năng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biến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đổi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thành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nhiệt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năng</a:t>
            </a:r>
            <a:r>
              <a:rPr lang="en-US" sz="2000" dirty="0">
                <a:solidFill>
                  <a:schemeClr val="bg1"/>
                </a:solidFill>
                <a:latin typeface="Times New Roman" pitchFamily="18" charset="0"/>
                <a:cs typeface="Times New Roman" pitchFamily="18" charset="0"/>
              </a:rPr>
              <a:t>.</a:t>
            </a:r>
            <a:br>
              <a:rPr lang="en-US" sz="2000" dirty="0">
                <a:solidFill>
                  <a:schemeClr val="bg1"/>
                </a:solidFill>
                <a:latin typeface="Times New Roman" pitchFamily="18" charset="0"/>
                <a:cs typeface="Times New Roman" pitchFamily="18" charset="0"/>
              </a:rPr>
            </a:br>
            <a:r>
              <a:rPr lang="en-US" sz="2000" dirty="0">
                <a:solidFill>
                  <a:schemeClr val="bg1"/>
                </a:solidFill>
                <a:latin typeface="Times New Roman" pitchFamily="18" charset="0"/>
                <a:cs typeface="Times New Roman" pitchFamily="18" charset="0"/>
              </a:rPr>
              <a:t>B. </a:t>
            </a:r>
            <a:r>
              <a:rPr lang="en-US" sz="2000" dirty="0" err="1">
                <a:solidFill>
                  <a:schemeClr val="bg1"/>
                </a:solidFill>
                <a:latin typeface="Times New Roman" pitchFamily="18" charset="0"/>
                <a:cs typeface="Times New Roman" pitchFamily="18" charset="0"/>
              </a:rPr>
              <a:t>Nồi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cơm</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Nhiệt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năng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biến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đổi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thành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năng</a:t>
            </a:r>
            <a:r>
              <a:rPr lang="en-US" sz="2000" dirty="0">
                <a:solidFill>
                  <a:schemeClr val="bg1"/>
                </a:solidFill>
                <a:latin typeface="Times New Roman" pitchFamily="18" charset="0"/>
                <a:cs typeface="Times New Roman" pitchFamily="18" charset="0"/>
              </a:rPr>
              <a:t>.</a:t>
            </a:r>
            <a:br>
              <a:rPr lang="en-US" sz="2000" dirty="0">
                <a:solidFill>
                  <a:schemeClr val="bg1"/>
                </a:solidFill>
                <a:latin typeface="Times New Roman" pitchFamily="18" charset="0"/>
                <a:cs typeface="Times New Roman" pitchFamily="18" charset="0"/>
              </a:rPr>
            </a:br>
            <a:r>
              <a:rPr lang="en-US" sz="2000" dirty="0">
                <a:solidFill>
                  <a:schemeClr val="bg1"/>
                </a:solidFill>
                <a:latin typeface="Times New Roman" pitchFamily="18" charset="0"/>
                <a:cs typeface="Times New Roman" pitchFamily="18" charset="0"/>
              </a:rPr>
              <a:t>C. </a:t>
            </a:r>
            <a:r>
              <a:rPr lang="en-US" sz="2000" dirty="0" err="1">
                <a:solidFill>
                  <a:schemeClr val="bg1"/>
                </a:solidFill>
                <a:latin typeface="Times New Roman" pitchFamily="18" charset="0"/>
                <a:cs typeface="Times New Roman" pitchFamily="18" charset="0"/>
              </a:rPr>
              <a:t>Quạt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năng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biến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đổi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thành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cơ</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năng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và</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nhiệt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năng</a:t>
            </a:r>
            <a:r>
              <a:rPr lang="en-US" sz="2000" dirty="0">
                <a:solidFill>
                  <a:schemeClr val="bg1"/>
                </a:solidFill>
                <a:latin typeface="Times New Roman" pitchFamily="18" charset="0"/>
                <a:cs typeface="Times New Roman" pitchFamily="18" charset="0"/>
              </a:rPr>
              <a:t>.</a:t>
            </a:r>
            <a:br>
              <a:rPr lang="en-US" sz="2000" dirty="0">
                <a:solidFill>
                  <a:schemeClr val="bg1"/>
                </a:solidFill>
                <a:latin typeface="Times New Roman" pitchFamily="18" charset="0"/>
                <a:cs typeface="Times New Roman" pitchFamily="18" charset="0"/>
              </a:rPr>
            </a:br>
            <a:r>
              <a:rPr lang="en-US" sz="2000" dirty="0">
                <a:solidFill>
                  <a:schemeClr val="bg1"/>
                </a:solidFill>
                <a:latin typeface="Times New Roman" pitchFamily="18" charset="0"/>
                <a:cs typeface="Times New Roman" pitchFamily="18" charset="0"/>
              </a:rPr>
              <a:t>D. </a:t>
            </a:r>
            <a:r>
              <a:rPr lang="en-US" sz="2000" dirty="0" err="1">
                <a:solidFill>
                  <a:schemeClr val="bg1"/>
                </a:solidFill>
                <a:latin typeface="Times New Roman" pitchFamily="18" charset="0"/>
                <a:cs typeface="Times New Roman" pitchFamily="18" charset="0"/>
              </a:rPr>
              <a:t>Máy</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bơm</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nước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Cơ</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năng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biến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đổi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thành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năng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và</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nhiệt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năng</a:t>
            </a:r>
            <a:r>
              <a:rPr lang="en-US" sz="2000" dirty="0">
                <a:solidFill>
                  <a:schemeClr val="bg1"/>
                </a:solidFill>
                <a:latin typeface="Times New Roman" pitchFamily="18" charset="0"/>
                <a:cs typeface="Times New Roman" pitchFamily="18" charset="0"/>
              </a:rPr>
              <a:t>.</a:t>
            </a:r>
            <a:endParaRPr lang="en-US" sz="2000" dirty="0"/>
          </a:p>
        </p:txBody>
      </p:sp>
      <p:sp>
        <p:nvSpPr>
          <p:cNvPr id="10" name="Oval 9"/>
          <p:cNvSpPr/>
          <p:nvPr/>
        </p:nvSpPr>
        <p:spPr>
          <a:xfrm>
            <a:off x="1395413" y="3110333"/>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8678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28688" y="2144715"/>
            <a:ext cx="10363200" cy="3609190"/>
          </a:xfrm>
        </p:spPr>
        <p:txBody>
          <a:bodyPr>
            <a:normAutofit/>
          </a:bodyPr>
          <a:lstStyle/>
          <a:p>
            <a:r>
              <a:rPr lang="en-US" dirty="0"/>
              <a:t/>
            </a:r>
            <a:br>
              <a:rPr lang="en-US" dirty="0"/>
            </a:br>
            <a:endParaRPr lang="en-US" dirty="0"/>
          </a:p>
        </p:txBody>
      </p:sp>
      <p:sp>
        <p:nvSpPr>
          <p:cNvPr id="3" name="Content Placeholder 2"/>
          <p:cNvSpPr>
            <a:spLocks noGrp="1"/>
          </p:cNvSpPr>
          <p:nvPr>
            <p:ph type="subTitle" idx="1"/>
          </p:nvPr>
        </p:nvSpPr>
        <p:spPr>
          <a:xfrm>
            <a:off x="1983544" y="3713871"/>
            <a:ext cx="8534400" cy="1770184"/>
          </a:xfrm>
        </p:spPr>
        <p:txBody>
          <a:bodyPr>
            <a:normAutofit/>
          </a:bodyPr>
          <a:lstStyle/>
          <a:p>
            <a:pPr>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a16="http://schemas.microsoft.com/office/drawing/2014/main" xmlns="" id="{10269752-BAA4-450A-85E7-DB61BC0BDF96}"/>
              </a:ext>
            </a:extLst>
          </p:cNvPr>
          <p:cNvSpPr/>
          <p:nvPr/>
        </p:nvSpPr>
        <p:spPr>
          <a:xfrm>
            <a:off x="3002229" y="55448"/>
            <a:ext cx="542244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3 – VẬT LÍ </a:t>
            </a:r>
            <a:r>
              <a:rPr lang="en-US" sz="2000" b="1" dirty="0">
                <a:solidFill>
                  <a:prstClr val="white"/>
                </a:solidFill>
                <a:latin typeface="Times New Roman" panose="02020603050405020304" pitchFamily="18" charset="0"/>
                <a:cs typeface="Times New Roman" panose="02020603050405020304" pitchFamily="18" charset="0"/>
              </a:rPr>
              <a:t>9</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Title 4"/>
          <p:cNvSpPr txBox="1">
            <a:spLocks/>
          </p:cNvSpPr>
          <p:nvPr/>
        </p:nvSpPr>
        <p:spPr>
          <a:xfrm>
            <a:off x="24565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Content Placeholder 7"/>
              <p:cNvSpPr txBox="1">
                <a:spLocks/>
              </p:cNvSpPr>
              <p:nvPr/>
            </p:nvSpPr>
            <p:spPr>
              <a:xfrm>
                <a:off x="829992" y="1562175"/>
                <a:ext cx="10494499" cy="1438202"/>
              </a:xfrm>
              <a:prstGeom prst="rect">
                <a:avLst/>
              </a:prstGeom>
              <a:ln>
                <a:noFill/>
              </a:ln>
            </p:spPr>
            <p:txBody>
              <a:bodyPr vert="horz" lIns="91440" tIns="45720" rIns="91440" bIns="45720" rtlCol="0">
                <a:normAutofit/>
              </a:bodyPr>
              <a:lstStyle/>
              <a:p>
                <a:r>
                  <a:rPr lang="en-US" sz="2000" b="1" dirty="0">
                    <a:solidFill>
                      <a:srgbClr val="00B0F0"/>
                    </a:solidFill>
                    <a:latin typeface="Times New Roman" pitchFamily="18" charset="0"/>
                    <a:cs typeface="Times New Roman" pitchFamily="18" charset="0"/>
                  </a:rPr>
                  <a:t>Câu 7:</a:t>
                </a:r>
                <a:r>
                  <a:rPr lang="en-US" sz="2000" dirty="0">
                    <a:solidFill>
                      <a:srgbClr val="00B0F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Mối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liên</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hệ</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giữa</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công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và</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công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suất</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được</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thể</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hiện</a:t>
                </a:r>
                <a:r>
                  <a:rPr lang="en-US" sz="2000" dirty="0">
                    <a:solidFill>
                      <a:srgbClr val="FFFF00"/>
                    </a:solidFill>
                    <a:latin typeface="Times New Roman" pitchFamily="18" charset="0"/>
                    <a:cs typeface="Times New Roman" pitchFamily="18" charset="0"/>
                  </a:rPr>
                  <a:t> qua </a:t>
                </a:r>
                <a:r>
                  <a:rPr lang="en-US" sz="2000" dirty="0" err="1">
                    <a:solidFill>
                      <a:srgbClr val="FFFF00"/>
                    </a:solidFill>
                    <a:latin typeface="Times New Roman" pitchFamily="18" charset="0"/>
                    <a:cs typeface="Times New Roman" pitchFamily="18" charset="0"/>
                  </a:rPr>
                  <a:t>biểu</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thức</a:t>
                </a:r>
                <a:r>
                  <a:rPr lang="en-US" sz="2000" dirty="0">
                    <a:solidFill>
                      <a:srgbClr val="FFFF00"/>
                    </a:solidFill>
                    <a:latin typeface="Times New Roman" pitchFamily="18" charset="0"/>
                    <a:cs typeface="Times New Roman" pitchFamily="18" charset="0"/>
                  </a:rPr>
                  <a:t>:</a:t>
                </a:r>
              </a:p>
              <a:p>
                <a:endParaRPr lang="en-US" sz="2000" dirty="0">
                  <a:solidFill>
                    <a:srgbClr val="FFFF00"/>
                  </a:solidFill>
                  <a:latin typeface="Times New Roman" pitchFamily="18" charset="0"/>
                  <a:cs typeface="Times New Roman" pitchFamily="18" charset="0"/>
                </a:endParaRPr>
              </a:p>
              <a:p>
                <a:r>
                  <a:rPr lang="en-US" sz="2000" dirty="0">
                    <a:solidFill>
                      <a:schemeClr val="bg1"/>
                    </a:solidFill>
                    <a:latin typeface="Times New Roman" pitchFamily="18" charset="0"/>
                    <a:cs typeface="Times New Roman" pitchFamily="18" charset="0"/>
                  </a:rPr>
                  <a:t>        A. </a:t>
                </a:r>
                <a:r>
                  <a:rPr lang="en-US" sz="2000" dirty="0">
                    <a:solidFill>
                      <a:schemeClr val="bg1"/>
                    </a:solidFill>
                    <a:latin typeface=".VnAristote" panose="020B7200000000000000" pitchFamily="34" charset="0"/>
                    <a:cs typeface="Times New Roman" pitchFamily="18" charset="0"/>
                  </a:rPr>
                  <a:t>P</a:t>
                </a:r>
                <a:r>
                  <a:rPr lang="en-US" sz="2000" dirty="0">
                    <a:solidFill>
                      <a:schemeClr val="bg1"/>
                    </a:solidFill>
                    <a:latin typeface="Times New Roman" pitchFamily="18" charset="0"/>
                    <a:cs typeface="Times New Roman" pitchFamily="18" charset="0"/>
                  </a:rPr>
                  <a:t> = A . t                        B. </a:t>
                </a:r>
                <a:r>
                  <a:rPr lang="en-US" sz="2000" dirty="0">
                    <a:solidFill>
                      <a:schemeClr val="bg1"/>
                    </a:solidFill>
                    <a:latin typeface=".VnAristote" panose="020B7200000000000000" pitchFamily="34" charset="0"/>
                    <a:cs typeface="Times New Roman" pitchFamily="18" charset="0"/>
                  </a:rPr>
                  <a:t>P</a:t>
                </a:r>
                <a:r>
                  <a:rPr lang="en-US" sz="2000" dirty="0">
                    <a:solidFill>
                      <a:schemeClr val="bg1"/>
                    </a:solidFill>
                    <a:latin typeface="Times New Roman" pitchFamily="18" charset="0"/>
                    <a:cs typeface="Times New Roman" pitchFamily="18" charset="0"/>
                  </a:rPr>
                  <a:t> = A</a:t>
                </a:r>
                <a:r>
                  <a:rPr lang="en-US" sz="2000" baseline="30000" dirty="0">
                    <a:solidFill>
                      <a:schemeClr val="bg1"/>
                    </a:solidFill>
                    <a:latin typeface="Times New Roman" pitchFamily="18" charset="0"/>
                    <a:cs typeface="Times New Roman" pitchFamily="18" charset="0"/>
                  </a:rPr>
                  <a:t>t   </a:t>
                </a:r>
                <a:r>
                  <a:rPr lang="en-US" sz="2000" dirty="0">
                    <a:solidFill>
                      <a:schemeClr val="bg1"/>
                    </a:solidFill>
                    <a:latin typeface="Times New Roman" pitchFamily="18" charset="0"/>
                    <a:cs typeface="Times New Roman" pitchFamily="18" charset="0"/>
                  </a:rPr>
                  <a:t>                         C. </a:t>
                </a:r>
                <a:r>
                  <a:rPr lang="en-US" sz="2000" dirty="0">
                    <a:solidFill>
                      <a:schemeClr val="bg1"/>
                    </a:solidFill>
                    <a:latin typeface=".VnAristote" panose="020B7200000000000000" pitchFamily="34" charset="0"/>
                    <a:cs typeface="Times New Roman" pitchFamily="18" charset="0"/>
                  </a:rPr>
                  <a:t>P</a:t>
                </a:r>
                <a:r>
                  <a:rPr lang="en-US" sz="2000" dirty="0">
                    <a:solidFill>
                      <a:schemeClr val="bg1"/>
                    </a:solidFill>
                    <a:latin typeface="Times New Roman" pitchFamily="18" charset="0"/>
                    <a:cs typeface="Times New Roman" pitchFamily="18" charset="0"/>
                  </a:rPr>
                  <a:t> </a:t>
                </a:r>
                <a:r>
                  <a:rPr lang="en-US" sz="2000">
                    <a:solidFill>
                      <a:schemeClr val="bg1"/>
                    </a:solidFill>
                    <a:latin typeface="Times New Roman" pitchFamily="18" charset="0"/>
                    <a:cs typeface="Times New Roman" pitchFamily="18" charset="0"/>
                  </a:rPr>
                  <a:t>=  </a:t>
                </a:r>
                <a14:m>
                  <m:oMath xmlns:m="http://schemas.openxmlformats.org/officeDocument/2006/math">
                    <m:f>
                      <m:fPr>
                        <m:ctrlPr>
                          <a:rPr lang="en-US" sz="2000" i="1" smtClean="0">
                            <a:solidFill>
                              <a:schemeClr val="bg1"/>
                            </a:solidFill>
                            <a:latin typeface="Cambria Math" panose="02040503050406030204" pitchFamily="18" charset="0"/>
                            <a:cs typeface="Times New Roman" pitchFamily="18" charset="0"/>
                          </a:rPr>
                        </m:ctrlPr>
                      </m:fPr>
                      <m:num>
                        <m:r>
                          <a:rPr lang="en-US" sz="2000" b="0" i="1" smtClean="0">
                            <a:solidFill>
                              <a:schemeClr val="bg1"/>
                            </a:solidFill>
                            <a:latin typeface="Cambria Math"/>
                            <a:cs typeface="Times New Roman" pitchFamily="18" charset="0"/>
                          </a:rPr>
                          <m:t>𝑡</m:t>
                        </m:r>
                      </m:num>
                      <m:den>
                        <m:r>
                          <a:rPr lang="en-US" sz="2000" b="0" i="1" smtClean="0">
                            <a:solidFill>
                              <a:schemeClr val="bg1"/>
                            </a:solidFill>
                            <a:latin typeface="Cambria Math"/>
                            <a:cs typeface="Times New Roman" pitchFamily="18" charset="0"/>
                          </a:rPr>
                          <m:t>𝐴</m:t>
                        </m:r>
                      </m:den>
                    </m:f>
                  </m:oMath>
                </a14:m>
                <a:r>
                  <a:rPr lang="en-US" sz="2000">
                    <a:solidFill>
                      <a:schemeClr val="bg1"/>
                    </a:solidFill>
                    <a:latin typeface="Times New Roman" pitchFamily="18" charset="0"/>
                    <a:cs typeface="Times New Roman" pitchFamily="18" charset="0"/>
                  </a:rPr>
                  <a:t>                        </a:t>
                </a:r>
                <a:r>
                  <a:rPr lang="en-US" sz="2000" dirty="0">
                    <a:solidFill>
                      <a:schemeClr val="bg1"/>
                    </a:solidFill>
                    <a:latin typeface="Times New Roman" pitchFamily="18" charset="0"/>
                    <a:cs typeface="Times New Roman" pitchFamily="18" charset="0"/>
                  </a:rPr>
                  <a:t>D. </a:t>
                </a:r>
                <a:r>
                  <a:rPr lang="en-US" sz="2000" dirty="0">
                    <a:solidFill>
                      <a:schemeClr val="bg1"/>
                    </a:solidFill>
                    <a:latin typeface=".VnAristote" panose="020B7200000000000000" pitchFamily="34" charset="0"/>
                    <a:cs typeface="Times New Roman" pitchFamily="18" charset="0"/>
                  </a:rPr>
                  <a:t>P</a:t>
                </a:r>
                <a:r>
                  <a:rPr lang="en-US" sz="2000" dirty="0">
                    <a:solidFill>
                      <a:schemeClr val="bg1"/>
                    </a:solidFill>
                    <a:latin typeface="Times New Roman" pitchFamily="18" charset="0"/>
                    <a:cs typeface="Times New Roman" pitchFamily="18" charset="0"/>
                  </a:rPr>
                  <a:t> </a:t>
                </a:r>
                <a:r>
                  <a:rPr lang="en-US" sz="2000">
                    <a:solidFill>
                      <a:schemeClr val="bg1"/>
                    </a:solidFill>
                    <a:latin typeface="Times New Roman" pitchFamily="18" charset="0"/>
                    <a:cs typeface="Times New Roman" pitchFamily="18" charset="0"/>
                  </a:rPr>
                  <a:t>=  </a:t>
                </a:r>
                <a14:m>
                  <m:oMath xmlns:m="http://schemas.openxmlformats.org/officeDocument/2006/math">
                    <m:f>
                      <m:fPr>
                        <m:ctrlPr>
                          <a:rPr lang="en-US" sz="2000" i="1" smtClean="0">
                            <a:solidFill>
                              <a:schemeClr val="bg1"/>
                            </a:solidFill>
                            <a:latin typeface="Cambria Math" panose="02040503050406030204" pitchFamily="18" charset="0"/>
                            <a:cs typeface="Times New Roman" pitchFamily="18" charset="0"/>
                          </a:rPr>
                        </m:ctrlPr>
                      </m:fPr>
                      <m:num>
                        <m:r>
                          <a:rPr lang="en-US" sz="2000" b="0" i="1" smtClean="0">
                            <a:solidFill>
                              <a:schemeClr val="bg1"/>
                            </a:solidFill>
                            <a:latin typeface="Cambria Math"/>
                            <a:cs typeface="Times New Roman" pitchFamily="18" charset="0"/>
                          </a:rPr>
                          <m:t>𝐴</m:t>
                        </m:r>
                      </m:num>
                      <m:den>
                        <m:r>
                          <a:rPr lang="en-US" sz="2000" b="0" i="1" smtClean="0">
                            <a:solidFill>
                              <a:schemeClr val="bg1"/>
                            </a:solidFill>
                            <a:latin typeface="Cambria Math"/>
                            <a:cs typeface="Times New Roman" pitchFamily="18" charset="0"/>
                          </a:rPr>
                          <m:t>𝑡</m:t>
                        </m:r>
                      </m:den>
                    </m:f>
                  </m:oMath>
                </a14:m>
                <a:r>
                  <a:rPr lang="en-US" sz="2000">
                    <a:solidFill>
                      <a:schemeClr val="bg1"/>
                    </a:solidFill>
                    <a:latin typeface="Times New Roman" pitchFamily="18" charset="0"/>
                    <a:cs typeface="Times New Roman" pitchFamily="18" charset="0"/>
                  </a:rPr>
                  <a:t>    </a:t>
                </a:r>
                <a:endParaRPr lang="en-US" sz="2000" dirty="0">
                  <a:solidFill>
                    <a:schemeClr val="bg1"/>
                  </a:solidFill>
                  <a:latin typeface="Times New Roman" pitchFamily="18" charset="0"/>
                  <a:cs typeface="Times New Roman" pitchFamily="18" charset="0"/>
                </a:endParaRPr>
              </a:p>
              <a:p>
                <a:pPr>
                  <a:lnSpc>
                    <a:spcPct val="150000"/>
                  </a:lnSpc>
                </a:pPr>
                <a:endParaRPr lang="en-US" sz="2000" dirty="0">
                  <a:solidFill>
                    <a:schemeClr val="bg1"/>
                  </a:solidFill>
                  <a:latin typeface="Times New Roman" pitchFamily="18" charset="0"/>
                  <a:cs typeface="Times New Roman" pitchFamily="18" charset="0"/>
                </a:endParaRPr>
              </a:p>
            </p:txBody>
          </p:sp>
        </mc:Choice>
        <mc:Fallback xmlns="">
          <p:sp>
            <p:nvSpPr>
              <p:cNvPr id="11" name="Content Placeholder 7"/>
              <p:cNvSpPr txBox="1">
                <a:spLocks noRot="1" noChangeAspect="1" noMove="1" noResize="1" noEditPoints="1" noAdjustHandles="1" noChangeArrowheads="1" noChangeShapeType="1" noTextEdit="1"/>
              </p:cNvSpPr>
              <p:nvPr/>
            </p:nvSpPr>
            <p:spPr>
              <a:xfrm>
                <a:off x="829992" y="1562175"/>
                <a:ext cx="10494499" cy="1438202"/>
              </a:xfrm>
              <a:prstGeom prst="rect">
                <a:avLst/>
              </a:prstGeom>
              <a:blipFill rotWithShape="0">
                <a:blip r:embed="rId3"/>
                <a:stretch>
                  <a:fillRect l="-581" t="-2119"/>
                </a:stretch>
              </a:blipFill>
              <a:ln>
                <a:noFill/>
              </a:ln>
            </p:spPr>
            <p:txBody>
              <a:bodyPr/>
              <a:lstStyle/>
              <a:p>
                <a:r>
                  <a:rPr lang="en-US">
                    <a:noFill/>
                  </a:rPr>
                  <a:t> </a:t>
                </a:r>
              </a:p>
            </p:txBody>
          </p:sp>
        </mc:Fallback>
      </mc:AlternateContent>
      <p:sp>
        <p:nvSpPr>
          <p:cNvPr id="10" name="Oval 9"/>
          <p:cNvSpPr/>
          <p:nvPr/>
        </p:nvSpPr>
        <p:spPr>
          <a:xfrm>
            <a:off x="9234563" y="2281276"/>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5192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2130428"/>
            <a:ext cx="10363200" cy="3609190"/>
          </a:xfrm>
        </p:spPr>
        <p:txBody>
          <a:bodyPr>
            <a:normAutofit/>
          </a:bodyPr>
          <a:lstStyle/>
          <a:p>
            <a:r>
              <a:rPr lang="en-US" dirty="0"/>
              <a:t/>
            </a:r>
            <a:br>
              <a:rPr lang="en-US" dirty="0"/>
            </a:br>
            <a:endParaRPr lang="en-US" dirty="0"/>
          </a:p>
        </p:txBody>
      </p:sp>
      <p:sp>
        <p:nvSpPr>
          <p:cNvPr id="3" name="Content Placeholder 2"/>
          <p:cNvSpPr>
            <a:spLocks noGrp="1"/>
          </p:cNvSpPr>
          <p:nvPr>
            <p:ph type="subTitle" idx="1"/>
          </p:nvPr>
        </p:nvSpPr>
        <p:spPr>
          <a:xfrm>
            <a:off x="1536838" y="3744879"/>
            <a:ext cx="6644638" cy="1770184"/>
          </a:xfrm>
        </p:spPr>
        <p:txBody>
          <a:bodyPr>
            <a:normAutofit/>
          </a:bodyPr>
          <a:lstStyle/>
          <a:p>
            <a:pPr>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solidFill>
                  <a:schemeClr val="bg1"/>
                </a:solidFill>
                <a:latin typeface="Times New Roman" panose="02020603050405020304" pitchFamily="18" charset="0"/>
                <a:cs typeface="Times New Roman" panose="02020603050405020304" pitchFamily="18" charset="0"/>
              </a:rPr>
              <a:t>A </a:t>
            </a:r>
            <a:r>
              <a:rPr lang="en-US" sz="2000">
                <a:solidFill>
                  <a:schemeClr val="bg1"/>
                </a:solidFill>
                <a:latin typeface="Times New Roman" panose="02020603050405020304" pitchFamily="18" charset="0"/>
                <a:cs typeface="Times New Roman" panose="02020603050405020304" pitchFamily="18" charset="0"/>
              </a:rPr>
              <a:t>= </a:t>
            </a:r>
            <a:r>
              <a:rPr lang="en-US" sz="2000" smtClean="0">
                <a:solidFill>
                  <a:schemeClr val="bg1"/>
                </a:solidFill>
                <a:latin typeface=".VnAristote" panose="020B7200000000000000" pitchFamily="34" charset="0"/>
                <a:cs typeface="Times New Roman" panose="02020603050405020304" pitchFamily="18" charset="0"/>
              </a:rPr>
              <a:t>P</a:t>
            </a:r>
            <a:r>
              <a:rPr lang="en-US" sz="2000" smtClean="0">
                <a:solidFill>
                  <a:schemeClr val="bg1"/>
                </a:solidFill>
                <a:latin typeface="Times New Roman" panose="02020603050405020304" pitchFamily="18" charset="0"/>
                <a:cs typeface="Times New Roman" panose="02020603050405020304" pitchFamily="18" charset="0"/>
              </a:rPr>
              <a:t>.t </a:t>
            </a:r>
            <a:r>
              <a:rPr lang="en-US" sz="2000" dirty="0">
                <a:solidFill>
                  <a:schemeClr val="bg1"/>
                </a:solidFill>
                <a:latin typeface="Times New Roman" panose="02020603050405020304" pitchFamily="18" charset="0"/>
                <a:cs typeface="Times New Roman" panose="02020603050405020304" pitchFamily="18" charset="0"/>
              </a:rPr>
              <a:t>= 100.4.30 = 12000 </a:t>
            </a:r>
            <a:r>
              <a:rPr lang="en-US" sz="2000" dirty="0" err="1">
                <a:solidFill>
                  <a:schemeClr val="bg1"/>
                </a:solidFill>
                <a:latin typeface="Times New Roman" panose="02020603050405020304" pitchFamily="18" charset="0"/>
                <a:cs typeface="Times New Roman" panose="02020603050405020304" pitchFamily="18" charset="0"/>
              </a:rPr>
              <a:t>W.h</a:t>
            </a:r>
            <a:r>
              <a:rPr lang="en-US" sz="2000" dirty="0">
                <a:solidFill>
                  <a:schemeClr val="bg1"/>
                </a:solidFill>
                <a:latin typeface="Times New Roman" panose="02020603050405020304" pitchFamily="18" charset="0"/>
                <a:cs typeface="Times New Roman" panose="02020603050405020304" pitchFamily="18" charset="0"/>
              </a:rPr>
              <a:t> = 12 </a:t>
            </a:r>
            <a:r>
              <a:rPr lang="en-US" sz="2000" dirty="0" err="1">
                <a:solidFill>
                  <a:schemeClr val="bg1"/>
                </a:solidFill>
                <a:latin typeface="Times New Roman" panose="02020603050405020304" pitchFamily="18" charset="0"/>
                <a:cs typeface="Times New Roman" panose="02020603050405020304" pitchFamily="18" charset="0"/>
              </a:rPr>
              <a:t>kW.h</a:t>
            </a:r>
            <a:endParaRPr lang="en-US" sz="20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a16="http://schemas.microsoft.com/office/drawing/2014/main" xmlns="" id="{10269752-BAA4-450A-85E7-DB61BC0BDF96}"/>
              </a:ext>
            </a:extLst>
          </p:cNvPr>
          <p:cNvSpPr/>
          <p:nvPr/>
        </p:nvSpPr>
        <p:spPr>
          <a:xfrm>
            <a:off x="3002229" y="55448"/>
            <a:ext cx="548656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3 – VẬT LÍ 9  </a:t>
            </a:r>
          </a:p>
        </p:txBody>
      </p:sp>
      <p:sp>
        <p:nvSpPr>
          <p:cNvPr id="9" name="Title 4"/>
          <p:cNvSpPr txBox="1">
            <a:spLocks/>
          </p:cNvSpPr>
          <p:nvPr/>
        </p:nvSpPr>
        <p:spPr>
          <a:xfrm>
            <a:off x="24565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B. BÀI TẬP ÁP DỤNG</a:t>
            </a:r>
            <a:endParaRPr kumimoji="0" lang="en-US" sz="7200" b="0"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I. TRẮC NGHIỆM</a:t>
            </a:r>
            <a:endParaRPr kumimoji="0" lang="en-US" sz="7200" b="0"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Content Placeholder 7"/>
          <p:cNvSpPr txBox="1">
            <a:spLocks/>
          </p:cNvSpPr>
          <p:nvPr/>
        </p:nvSpPr>
        <p:spPr>
          <a:xfrm>
            <a:off x="829992" y="1519311"/>
            <a:ext cx="10494499" cy="438912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Câu</a:t>
            </a:r>
            <a:r>
              <a:rPr kumimoji="0" lang="en-US" sz="2000" b="1"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8: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Một</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bóng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đèn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điện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có</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ghi</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220V - 100W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được</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mắc</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vào</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hiệu</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điện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thế</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220V.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Biết</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đèn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này</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được</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sử</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dụng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trung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bình</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4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giờ</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trong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1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ngày</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Điện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năng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tiêu</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thụ</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của</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bóng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đèn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này</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trong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30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ngày</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là</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bao</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nhiêu</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 12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kW.h</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B. 400kW.h                    C. 1440kW.h                   D. 43200kW.h</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Oval 9"/>
          <p:cNvSpPr/>
          <p:nvPr/>
        </p:nvSpPr>
        <p:spPr>
          <a:xfrm>
            <a:off x="1281109" y="3038893"/>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xmlns="" id="{3B0458AB-C659-48CF-9E52-741B01A42193}"/>
              </a:ext>
            </a:extLst>
          </p:cNvPr>
          <p:cNvSpPr txBox="1"/>
          <p:nvPr/>
        </p:nvSpPr>
        <p:spPr>
          <a:xfrm>
            <a:off x="1936653" y="3563853"/>
            <a:ext cx="1463040"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H</a:t>
            </a:r>
            <a:r>
              <a:rPr lang="vi-VN" sz="2000" dirty="0">
                <a:solidFill>
                  <a:srgbClr val="FF0000"/>
                </a:solidFill>
                <a:latin typeface="Times New Roman" panose="02020603050405020304" pitchFamily="18" charset="0"/>
                <a:cs typeface="Times New Roman" panose="02020603050405020304" pitchFamily="18" charset="0"/>
              </a:rPr>
              <a:t>ư</a:t>
            </a:r>
            <a:r>
              <a:rPr lang="en-US" sz="2000" dirty="0" err="1">
                <a:solidFill>
                  <a:srgbClr val="FF0000"/>
                </a:solidFill>
                <a:latin typeface="Times New Roman" panose="02020603050405020304" pitchFamily="18" charset="0"/>
                <a:cs typeface="Times New Roman" panose="02020603050405020304" pitchFamily="18" charset="0"/>
              </a:rPr>
              <a:t>ớng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dẫn</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4866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8" y="78488"/>
            <a:ext cx="932408" cy="932408"/>
          </a:xfrm>
          <a:prstGeom prst="rect">
            <a:avLst/>
          </a:prstGeom>
          <a:noFill/>
        </p:spPr>
      </p:pic>
      <p:sp>
        <p:nvSpPr>
          <p:cNvPr id="35" name="Rectangle 34">
            <a:extLst>
              <a:ext uri="{FF2B5EF4-FFF2-40B4-BE49-F238E27FC236}">
                <a16:creationId xmlns:a16="http://schemas.microsoft.com/office/drawing/2014/main" xmlns="" id="{10269752-BAA4-450A-85E7-DB61BC0BDF96}"/>
              </a:ext>
            </a:extLst>
          </p:cNvPr>
          <p:cNvSpPr/>
          <p:nvPr/>
        </p:nvSpPr>
        <p:spPr>
          <a:xfrm>
            <a:off x="3089710" y="112600"/>
            <a:ext cx="5294206"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3 – VẬT LÍ 9</a:t>
            </a:r>
          </a:p>
        </p:txBody>
      </p:sp>
      <p:sp>
        <p:nvSpPr>
          <p:cNvPr id="7" name="Title 4">
            <a:extLst>
              <a:ext uri="{FF2B5EF4-FFF2-40B4-BE49-F238E27FC236}">
                <a16:creationId xmlns:a16="http://schemas.microsoft.com/office/drawing/2014/main" xmlns="" id="{4E69F712-3725-4904-B079-6241BD14B766}"/>
              </a:ext>
            </a:extLst>
          </p:cNvPr>
          <p:cNvSpPr txBox="1">
            <a:spLocks/>
          </p:cNvSpPr>
          <p:nvPr/>
        </p:nvSpPr>
        <p:spPr>
          <a:xfrm>
            <a:off x="464025"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B. BÀI TẬP ÁP DỤNG</a:t>
            </a:r>
            <a:endParaRPr kumimoji="0" lang="en-US" sz="7200" b="0"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I. </a:t>
            </a:r>
            <a:r>
              <a:rPr kumimoji="0" lang="vi-VN"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TỰ LUẬN</a:t>
            </a:r>
            <a:endParaRPr kumimoji="0" lang="en-US" sz="7200" b="0"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0" name="Rectangle 9"/>
          <p:cNvSpPr/>
          <p:nvPr/>
        </p:nvSpPr>
        <p:spPr>
          <a:xfrm>
            <a:off x="1371615" y="1651576"/>
            <a:ext cx="9415463"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Câu</a:t>
            </a:r>
            <a:r>
              <a:rPr kumimoji="0" lang="en-US" sz="2000" b="1"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1</a:t>
            </a:r>
            <a:r>
              <a:rPr kumimoji="0" lang="en-US" sz="20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Trên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bóng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đèn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dây</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tóc</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Đ</a:t>
            </a:r>
            <a:r>
              <a:rPr kumimoji="0" lang="en-US" sz="2000" b="0" i="1" u="none" strike="noStrike" kern="1200" cap="none" spc="0" normalizeH="0" baseline="-25000" noProof="0" dirty="0">
                <a:ln>
                  <a:noFill/>
                </a:ln>
                <a:solidFill>
                  <a:srgbClr val="FFFF00"/>
                </a:solidFill>
                <a:effectLst/>
                <a:uLnTx/>
                <a:uFillTx/>
                <a:latin typeface="Times New Roman" pitchFamily="18" charset="0"/>
                <a:ea typeface="+mn-ea"/>
                <a:cs typeface="Times New Roman" pitchFamily="18" charset="0"/>
              </a:rPr>
              <a:t>1</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có</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ghi</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220V – 100W.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Trên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bóng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đèn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dây</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tóc</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Đ</a:t>
            </a:r>
            <a:r>
              <a:rPr kumimoji="0" lang="en-US" sz="2000" b="0" i="1" u="none" strike="noStrike" kern="1200" cap="none" spc="0" normalizeH="0" baseline="-25000" noProof="0" dirty="0">
                <a:ln>
                  <a:noFill/>
                </a:ln>
                <a:solidFill>
                  <a:srgbClr val="FFFF00"/>
                </a:solidFill>
                <a:effectLst/>
                <a:uLnTx/>
                <a:uFillTx/>
                <a:latin typeface="Times New Roman" pitchFamily="18" charset="0"/>
                <a:ea typeface="+mn-ea"/>
                <a:cs typeface="Times New Roman" pitchFamily="18" charset="0"/>
              </a:rPr>
              <a:t>2</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có</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ghi</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220V – 75W.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Mắc</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song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song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hai</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bóng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đèn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này</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vào</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hiệu</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điện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thế</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220V.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Tính</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công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suất</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của</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đoạn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mạch</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song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song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này</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mc:AlternateContent xmlns:mc="http://schemas.openxmlformats.org/markup-compatibility/2006" xmlns:a14="http://schemas.microsoft.com/office/drawing/2010/main">
        <mc:Choice Requires="a14">
          <p:sp>
            <p:nvSpPr>
              <p:cNvPr id="5121" name="Rectangle 1"/>
              <p:cNvSpPr>
                <a:spLocks noChangeArrowheads="1"/>
              </p:cNvSpPr>
              <p:nvPr/>
            </p:nvSpPr>
            <p:spPr bwMode="auto">
              <a:xfrm>
                <a:off x="4442006" y="3099421"/>
                <a:ext cx="6314979" cy="32964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Điện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trở</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của</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dây</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tóc</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bóng</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đèn</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Đ</a:t>
                </a:r>
                <a:r>
                  <a:rPr kumimoji="0" lang="en-US" sz="2000" b="0" i="0" u="none" strike="noStrike" kern="1200" cap="none" spc="0" normalizeH="0" baseline="-30000" noProof="0" dirty="0">
                    <a:ln>
                      <a:noFill/>
                    </a:ln>
                    <a:solidFill>
                      <a:prstClr val="white"/>
                    </a:solidFill>
                    <a:effectLst/>
                    <a:uLnTx/>
                    <a:uFillTx/>
                    <a:latin typeface="Times New Roman" pitchFamily="18" charset="0"/>
                    <a:ea typeface="+mn-ea"/>
                    <a:cs typeface="Times New Roman" pitchFamily="18" charset="0"/>
                  </a:rPr>
                  <a:t>1</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Đ</a:t>
                </a:r>
                <a:r>
                  <a:rPr kumimoji="0" lang="en-US" sz="2000" b="0" i="0" u="none" strike="noStrike" kern="1200" cap="none" spc="0" normalizeH="0" baseline="-30000" noProof="0" dirty="0">
                    <a:ln>
                      <a:noFill/>
                    </a:ln>
                    <a:solidFill>
                      <a:prstClr val="white"/>
                    </a:solidFill>
                    <a:effectLst/>
                    <a:uLnTx/>
                    <a:uFillTx/>
                    <a:latin typeface="Times New Roman" pitchFamily="18" charset="0"/>
                    <a:ea typeface="+mn-ea"/>
                    <a:cs typeface="Times New Roman" pitchFamily="18" charset="0"/>
                  </a:rPr>
                  <a:t>2</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là</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R</a:t>
                </a:r>
                <a:r>
                  <a:rPr kumimoji="0" lang="en-US" sz="2000" b="0" i="0" u="none" strike="noStrike" kern="1200" cap="none" spc="0" normalizeH="0" baseline="-25000" noProof="0" dirty="0">
                    <a:ln>
                      <a:noFill/>
                    </a:ln>
                    <a:solidFill>
                      <a:prstClr val="white"/>
                    </a:solidFill>
                    <a:effectLst/>
                    <a:uLnTx/>
                    <a:uFillTx/>
                    <a:latin typeface="Times New Roman" pitchFamily="18" charset="0"/>
                    <a:ea typeface="+mn-ea"/>
                    <a:cs typeface="Times New Roman" pitchFamily="18" charset="0"/>
                  </a:rPr>
                  <a:t>1</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 </a:t>
                </a:r>
                <a14:m>
                  <m:oMath xmlns:m="http://schemas.openxmlformats.org/officeDocument/2006/math">
                    <m:f>
                      <m:f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itchFamily="18" charset="0"/>
                          </a:rPr>
                        </m:ctrlPr>
                      </m:fPr>
                      <m:num>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𝑈</m:t>
                        </m:r>
                        <m:r>
                          <a:rPr kumimoji="0" lang="en-US" sz="2000" b="0" i="1" u="none" strike="noStrike" kern="1200" cap="none" spc="0" normalizeH="0" baseline="-25000" noProof="0" smtClean="0">
                            <a:ln>
                              <a:noFill/>
                            </a:ln>
                            <a:solidFill>
                              <a:prstClr val="white"/>
                            </a:solidFill>
                            <a:effectLst/>
                            <a:uLnTx/>
                            <a:uFillTx/>
                            <a:latin typeface="Cambria Math"/>
                            <a:ea typeface="+mn-ea"/>
                            <a:cs typeface="Times New Roman" pitchFamily="18" charset="0"/>
                          </a:rPr>
                          <m:t>1</m:t>
                        </m:r>
                        <m:r>
                          <a:rPr kumimoji="0" lang="en-US" sz="2000" b="0" i="1" u="none" strike="noStrike" kern="1200" cap="none" spc="0" normalizeH="0" baseline="30000" noProof="0" smtClean="0">
                            <a:ln>
                              <a:noFill/>
                            </a:ln>
                            <a:solidFill>
                              <a:prstClr val="white"/>
                            </a:solidFill>
                            <a:effectLst/>
                            <a:uLnTx/>
                            <a:uFillTx/>
                            <a:latin typeface="Cambria Math"/>
                            <a:ea typeface="+mn-ea"/>
                            <a:cs typeface="Times New Roman" pitchFamily="18" charset="0"/>
                          </a:rPr>
                          <m:t>2</m:t>
                        </m:r>
                      </m:num>
                      <m:den>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𝑃</m:t>
                        </m:r>
                        <m:r>
                          <a:rPr kumimoji="0" lang="en-US" sz="2000" b="0" i="1" u="none" strike="noStrike" kern="1200" cap="none" spc="0" normalizeH="0" baseline="-25000" noProof="0" smtClean="0">
                            <a:ln>
                              <a:noFill/>
                            </a:ln>
                            <a:solidFill>
                              <a:prstClr val="white"/>
                            </a:solidFill>
                            <a:effectLst/>
                            <a:uLnTx/>
                            <a:uFillTx/>
                            <a:latin typeface="Cambria Math"/>
                            <a:ea typeface="+mn-ea"/>
                            <a:cs typeface="Times New Roman" pitchFamily="18" charset="0"/>
                          </a:rPr>
                          <m:t>1</m:t>
                        </m:r>
                      </m:den>
                    </m:f>
                  </m:oMath>
                </a14:m>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 </a:t>
                </a:r>
                <a14:m>
                  <m:oMath xmlns:m="http://schemas.openxmlformats.org/officeDocument/2006/math">
                    <m:f>
                      <m:f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itchFamily="18" charset="0"/>
                          </a:rPr>
                        </m:ctrlPr>
                      </m:fPr>
                      <m:num>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220</m:t>
                        </m:r>
                        <m:r>
                          <a:rPr kumimoji="0" lang="en-US" sz="2000" b="0" i="1" u="none" strike="noStrike" kern="1200" cap="none" spc="0" normalizeH="0" baseline="30000" noProof="0" smtClean="0">
                            <a:ln>
                              <a:noFill/>
                            </a:ln>
                            <a:solidFill>
                              <a:prstClr val="white"/>
                            </a:solidFill>
                            <a:effectLst/>
                            <a:uLnTx/>
                            <a:uFillTx/>
                            <a:latin typeface="Cambria Math"/>
                            <a:ea typeface="+mn-ea"/>
                            <a:cs typeface="Times New Roman" pitchFamily="18" charset="0"/>
                          </a:rPr>
                          <m:t>2</m:t>
                        </m:r>
                      </m:num>
                      <m:den>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100</m:t>
                        </m:r>
                      </m:den>
                    </m:f>
                  </m:oMath>
                </a14:m>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484 Ω</a:t>
                </a:r>
                <a:r>
                  <a:rPr kumimoji="0" lang="en-US" sz="2000" b="0"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lang="en-US" sz="2000" dirty="0">
                    <a:solidFill>
                      <a:prstClr val="white"/>
                    </a:solidFill>
                    <a:latin typeface="Times New Roman" pitchFamily="18" charset="0"/>
                    <a:cs typeface="Times New Roman" pitchFamily="18" charset="0"/>
                  </a:rPr>
                  <a:t>          </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R</a:t>
                </a:r>
                <a:r>
                  <a:rPr kumimoji="0" lang="en-US" sz="2000" b="0" i="0" u="none" strike="noStrike" kern="1200" cap="none" spc="0" normalizeH="0" baseline="-25000" noProof="0" dirty="0">
                    <a:ln>
                      <a:noFill/>
                    </a:ln>
                    <a:solidFill>
                      <a:prstClr val="white"/>
                    </a:solidFill>
                    <a:effectLst/>
                    <a:uLnTx/>
                    <a:uFillTx/>
                    <a:latin typeface="Times New Roman" pitchFamily="18" charset="0"/>
                    <a:ea typeface="+mn-ea"/>
                    <a:cs typeface="Times New Roman" pitchFamily="18" charset="0"/>
                  </a:rPr>
                  <a:t>2</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 </a:t>
                </a:r>
                <a14:m>
                  <m:oMath xmlns:m="http://schemas.openxmlformats.org/officeDocument/2006/math">
                    <m:f>
                      <m:fPr>
                        <m:ctrlPr>
                          <a:rPr kumimoji="0" lang="en-US" sz="2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itchFamily="18" charset="0"/>
                          </a:rPr>
                        </m:ctrlPr>
                      </m:fPr>
                      <m:num>
                        <m:r>
                          <a:rPr kumimoji="0" lang="en-US" sz="2000" b="0" i="1" u="none" strike="noStrike" kern="1200" cap="none" spc="0" normalizeH="0" baseline="0" noProof="0">
                            <a:ln>
                              <a:noFill/>
                            </a:ln>
                            <a:solidFill>
                              <a:prstClr val="white"/>
                            </a:solidFill>
                            <a:effectLst/>
                            <a:uLnTx/>
                            <a:uFillTx/>
                            <a:latin typeface="Cambria Math"/>
                            <a:ea typeface="+mn-ea"/>
                            <a:cs typeface="Times New Roman" pitchFamily="18" charset="0"/>
                          </a:rPr>
                          <m:t>𝑈</m:t>
                        </m:r>
                        <m:r>
                          <a:rPr kumimoji="0" lang="en-US" sz="2000" b="0" i="1" u="none" strike="noStrike" kern="1200" cap="none" spc="0" normalizeH="0" baseline="-25000" noProof="0" smtClean="0">
                            <a:ln>
                              <a:noFill/>
                            </a:ln>
                            <a:solidFill>
                              <a:prstClr val="white"/>
                            </a:solidFill>
                            <a:effectLst/>
                            <a:uLnTx/>
                            <a:uFillTx/>
                            <a:latin typeface="Cambria Math"/>
                            <a:ea typeface="+mn-ea"/>
                            <a:cs typeface="Times New Roman" pitchFamily="18" charset="0"/>
                          </a:rPr>
                          <m:t>2</m:t>
                        </m:r>
                        <m:r>
                          <a:rPr kumimoji="0" lang="en-US" sz="2000" b="0" i="1" u="none" strike="noStrike" kern="1200" cap="none" spc="0" normalizeH="0" baseline="30000" noProof="0">
                            <a:ln>
                              <a:noFill/>
                            </a:ln>
                            <a:solidFill>
                              <a:prstClr val="white"/>
                            </a:solidFill>
                            <a:effectLst/>
                            <a:uLnTx/>
                            <a:uFillTx/>
                            <a:latin typeface="Cambria Math"/>
                            <a:ea typeface="+mn-ea"/>
                            <a:cs typeface="Times New Roman" pitchFamily="18" charset="0"/>
                          </a:rPr>
                          <m:t>2</m:t>
                        </m:r>
                      </m:num>
                      <m:den>
                        <m:r>
                          <a:rPr kumimoji="0" lang="en-US" sz="2000" b="0" i="1" u="none" strike="noStrike" kern="1200" cap="none" spc="0" normalizeH="0" baseline="0" noProof="0">
                            <a:ln>
                              <a:noFill/>
                            </a:ln>
                            <a:solidFill>
                              <a:prstClr val="white"/>
                            </a:solidFill>
                            <a:effectLst/>
                            <a:uLnTx/>
                            <a:uFillTx/>
                            <a:latin typeface="Cambria Math"/>
                            <a:ea typeface="+mn-ea"/>
                            <a:cs typeface="Times New Roman" pitchFamily="18" charset="0"/>
                          </a:rPr>
                          <m:t>𝑃</m:t>
                        </m:r>
                        <m:r>
                          <a:rPr kumimoji="0" lang="en-US" sz="2000" b="0" i="1" u="none" strike="noStrike" kern="1200" cap="none" spc="0" normalizeH="0" baseline="-25000" noProof="0" smtClean="0">
                            <a:ln>
                              <a:noFill/>
                            </a:ln>
                            <a:solidFill>
                              <a:prstClr val="white"/>
                            </a:solidFill>
                            <a:effectLst/>
                            <a:uLnTx/>
                            <a:uFillTx/>
                            <a:latin typeface="Cambria Math"/>
                            <a:ea typeface="+mn-ea"/>
                            <a:cs typeface="Times New Roman" pitchFamily="18" charset="0"/>
                          </a:rPr>
                          <m:t>2</m:t>
                        </m:r>
                      </m:den>
                    </m:f>
                  </m:oMath>
                </a14:m>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 </a:t>
                </a:r>
                <a14:m>
                  <m:oMath xmlns:m="http://schemas.openxmlformats.org/officeDocument/2006/math">
                    <m:f>
                      <m:fPr>
                        <m:ctrlPr>
                          <a:rPr kumimoji="0" lang="en-US" sz="2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itchFamily="18" charset="0"/>
                          </a:rPr>
                        </m:ctrlPr>
                      </m:fPr>
                      <m:num>
                        <m:r>
                          <a:rPr kumimoji="0" lang="en-US" sz="2000" b="0" i="1" u="none" strike="noStrike" kern="1200" cap="none" spc="0" normalizeH="0" baseline="0" noProof="0">
                            <a:ln>
                              <a:noFill/>
                            </a:ln>
                            <a:solidFill>
                              <a:prstClr val="white"/>
                            </a:solidFill>
                            <a:effectLst/>
                            <a:uLnTx/>
                            <a:uFillTx/>
                            <a:latin typeface="Cambria Math"/>
                            <a:ea typeface="+mn-ea"/>
                            <a:cs typeface="Times New Roman" pitchFamily="18" charset="0"/>
                          </a:rPr>
                          <m:t>220</m:t>
                        </m:r>
                        <m:r>
                          <a:rPr kumimoji="0" lang="en-US" sz="2000" b="0" i="1" u="none" strike="noStrike" kern="1200" cap="none" spc="0" normalizeH="0" baseline="30000" noProof="0">
                            <a:ln>
                              <a:noFill/>
                            </a:ln>
                            <a:solidFill>
                              <a:prstClr val="white"/>
                            </a:solidFill>
                            <a:effectLst/>
                            <a:uLnTx/>
                            <a:uFillTx/>
                            <a:latin typeface="Cambria Math"/>
                            <a:ea typeface="+mn-ea"/>
                            <a:cs typeface="Times New Roman" pitchFamily="18" charset="0"/>
                          </a:rPr>
                          <m:t>2</m:t>
                        </m:r>
                      </m:num>
                      <m:den>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75</m:t>
                        </m:r>
                      </m:den>
                    </m:f>
                  </m:oMath>
                </a14:m>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645,3Ω</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Mạch</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mắc</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song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song</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nên</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f>
                      <m:f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itchFamily="18" charset="0"/>
                          </a:rPr>
                        </m:ctrlPr>
                      </m:fPr>
                      <m:num>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1</m:t>
                        </m:r>
                      </m:num>
                      <m:den>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𝑅</m:t>
                        </m:r>
                      </m:den>
                    </m:f>
                  </m:oMath>
                </a14:m>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 </a:t>
                </a:r>
                <a14:m>
                  <m:oMath xmlns:m="http://schemas.openxmlformats.org/officeDocument/2006/math">
                    <m:f>
                      <m:fPr>
                        <m:ctrlPr>
                          <a:rPr kumimoji="0" lang="en-US" sz="2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itchFamily="18" charset="0"/>
                          </a:rPr>
                        </m:ctrlPr>
                      </m:fPr>
                      <m:num>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1</m:t>
                        </m:r>
                      </m:num>
                      <m:den>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𝑅</m:t>
                        </m:r>
                        <m:r>
                          <a:rPr kumimoji="0" lang="en-US" sz="2000" b="0" i="1" u="none" strike="noStrike" kern="1200" cap="none" spc="0" normalizeH="0" baseline="-25000" noProof="0" smtClean="0">
                            <a:ln>
                              <a:noFill/>
                            </a:ln>
                            <a:solidFill>
                              <a:prstClr val="white"/>
                            </a:solidFill>
                            <a:effectLst/>
                            <a:uLnTx/>
                            <a:uFillTx/>
                            <a:latin typeface="Cambria Math"/>
                            <a:ea typeface="+mn-ea"/>
                            <a:cs typeface="Times New Roman" pitchFamily="18" charset="0"/>
                          </a:rPr>
                          <m:t>1</m:t>
                        </m:r>
                      </m:den>
                    </m:f>
                  </m:oMath>
                </a14:m>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 </a:t>
                </a:r>
                <a14:m>
                  <m:oMath xmlns:m="http://schemas.openxmlformats.org/officeDocument/2006/math">
                    <m:f>
                      <m:fPr>
                        <m:ctrlPr>
                          <a:rPr kumimoji="0" lang="en-US" sz="2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itchFamily="18" charset="0"/>
                          </a:rPr>
                        </m:ctrlPr>
                      </m:fPr>
                      <m:num>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1</m:t>
                        </m:r>
                      </m:num>
                      <m:den>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𝑅</m:t>
                        </m:r>
                        <m:r>
                          <a:rPr kumimoji="0" lang="en-US" sz="2000" b="0" i="1" u="none" strike="noStrike" kern="1200" cap="none" spc="0" normalizeH="0" baseline="-25000" noProof="0" smtClean="0">
                            <a:ln>
                              <a:noFill/>
                            </a:ln>
                            <a:solidFill>
                              <a:prstClr val="white"/>
                            </a:solidFill>
                            <a:effectLst/>
                            <a:uLnTx/>
                            <a:uFillTx/>
                            <a:latin typeface="Cambria Math"/>
                            <a:ea typeface="+mn-ea"/>
                            <a:cs typeface="Times New Roman" pitchFamily="18" charset="0"/>
                          </a:rPr>
                          <m:t>2</m:t>
                        </m:r>
                      </m:den>
                    </m:f>
                  </m:oMath>
                </a14:m>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 </a:t>
                </a:r>
                <a14:m>
                  <m:oMath xmlns:m="http://schemas.openxmlformats.org/officeDocument/2006/math">
                    <m:f>
                      <m:fPr>
                        <m:ctrlPr>
                          <a:rPr kumimoji="0" lang="en-US" sz="2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itchFamily="18" charset="0"/>
                          </a:rPr>
                        </m:ctrlPr>
                      </m:fPr>
                      <m:num>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1</m:t>
                        </m:r>
                      </m:num>
                      <m:den>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484</m:t>
                        </m:r>
                      </m:den>
                    </m:f>
                  </m:oMath>
                </a14:m>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 </a:t>
                </a:r>
                <a14:m>
                  <m:oMath xmlns:m="http://schemas.openxmlformats.org/officeDocument/2006/math">
                    <m:f>
                      <m:fPr>
                        <m:ctrlPr>
                          <a:rPr kumimoji="0" lang="en-US" sz="2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itchFamily="18" charset="0"/>
                          </a:rPr>
                        </m:ctrlPr>
                      </m:fPr>
                      <m:num>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1</m:t>
                        </m:r>
                      </m:num>
                      <m:den>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645,3</m:t>
                        </m:r>
                      </m:den>
                    </m:f>
                  </m:oMath>
                </a14:m>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=&gt; R = 276,6 Ω</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Công</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suất</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của</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đoạn</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mạch</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VnAristote" panose="020B7200000000000000" pitchFamily="34" charset="0"/>
                    <a:cs typeface="Times New Roman" pitchFamily="18" charset="0"/>
                  </a:rPr>
                  <a:t>P</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 </a:t>
                </a:r>
                <a14:m>
                  <m:oMath xmlns:m="http://schemas.openxmlformats.org/officeDocument/2006/math">
                    <m:f>
                      <m:fPr>
                        <m:ctrlPr>
                          <a:rPr kumimoji="0" lang="en-US" sz="2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itchFamily="18" charset="0"/>
                          </a:rPr>
                        </m:ctrlPr>
                      </m:fPr>
                      <m:num>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𝑈</m:t>
                        </m:r>
                        <m:r>
                          <a:rPr kumimoji="0" lang="en-US" sz="2000" b="0" i="1" u="none" strike="noStrike" kern="1200" cap="none" spc="0" normalizeH="0" baseline="30000" noProof="0" smtClean="0">
                            <a:ln>
                              <a:noFill/>
                            </a:ln>
                            <a:solidFill>
                              <a:prstClr val="white"/>
                            </a:solidFill>
                            <a:effectLst/>
                            <a:uLnTx/>
                            <a:uFillTx/>
                            <a:latin typeface="Cambria Math"/>
                            <a:ea typeface="+mn-ea"/>
                            <a:cs typeface="Times New Roman" pitchFamily="18" charset="0"/>
                          </a:rPr>
                          <m:t>2</m:t>
                        </m:r>
                      </m:num>
                      <m:den>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𝑅</m:t>
                        </m:r>
                      </m:den>
                    </m:f>
                  </m:oMath>
                </a14:m>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 </a:t>
                </a:r>
                <a14:m>
                  <m:oMath xmlns:m="http://schemas.openxmlformats.org/officeDocument/2006/math">
                    <m:f>
                      <m:fPr>
                        <m:ctrlPr>
                          <a:rPr kumimoji="0" lang="en-US" sz="2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itchFamily="18" charset="0"/>
                          </a:rPr>
                        </m:ctrlPr>
                      </m:fPr>
                      <m:num>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220</m:t>
                        </m:r>
                        <m:r>
                          <a:rPr kumimoji="0" lang="en-US" sz="2000" b="0" i="1" u="none" strike="noStrike" kern="1200" cap="none" spc="0" normalizeH="0" baseline="30000" noProof="0" smtClean="0">
                            <a:ln>
                              <a:noFill/>
                            </a:ln>
                            <a:solidFill>
                              <a:prstClr val="white"/>
                            </a:solidFill>
                            <a:effectLst/>
                            <a:uLnTx/>
                            <a:uFillTx/>
                            <a:latin typeface="Cambria Math"/>
                            <a:ea typeface="+mn-ea"/>
                            <a:cs typeface="Times New Roman" pitchFamily="18" charset="0"/>
                          </a:rPr>
                          <m:t>2</m:t>
                        </m:r>
                      </m:num>
                      <m:den>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276,6</m:t>
                        </m:r>
                      </m:den>
                    </m:f>
                  </m:oMath>
                </a14:m>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 175W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Vậy</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công</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suất</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của</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đoạn</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mạch</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song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song</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này</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là</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175W.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b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b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mc:Choice>
        <mc:Fallback xmlns="">
          <p:sp>
            <p:nvSpPr>
              <p:cNvPr id="5121" name="Rectangle 1"/>
              <p:cNvSpPr>
                <a:spLocks noRot="1" noChangeAspect="1" noMove="1" noResize="1" noEditPoints="1" noAdjustHandles="1" noChangeArrowheads="1" noChangeShapeType="1" noTextEdit="1"/>
              </p:cNvSpPr>
              <p:nvPr/>
            </p:nvSpPr>
            <p:spPr bwMode="auto">
              <a:xfrm>
                <a:off x="4442006" y="3099421"/>
                <a:ext cx="6314979" cy="3296415"/>
              </a:xfrm>
              <a:prstGeom prst="rect">
                <a:avLst/>
              </a:prstGeom>
              <a:blipFill rotWithShape="0">
                <a:blip r:embed="rId4"/>
                <a:stretch>
                  <a:fillRect l="-1062" t="-370"/>
                </a:stretch>
              </a:blipFill>
              <a:ln w="9525">
                <a:noFill/>
                <a:miter lim="800000"/>
                <a:headEnd/>
                <a:tailEnd/>
              </a:ln>
              <a:effectLst/>
            </p:spPr>
            <p:txBody>
              <a:bodyPr/>
              <a:lstStyle/>
              <a:p>
                <a:r>
                  <a:rPr lang="en-US">
                    <a:noFill/>
                  </a:rPr>
                  <a:t> </a:t>
                </a:r>
              </a:p>
            </p:txBody>
          </p:sp>
        </mc:Fallback>
      </mc:AlternateContent>
      <p:sp>
        <p:nvSpPr>
          <p:cNvPr id="11" name="TextBox 10">
            <a:extLst>
              <a:ext uri="{FF2B5EF4-FFF2-40B4-BE49-F238E27FC236}">
                <a16:creationId xmlns:a16="http://schemas.microsoft.com/office/drawing/2014/main" xmlns="" id="{AA5F0615-789C-4C7A-999D-18FDD78E4586}"/>
              </a:ext>
            </a:extLst>
          </p:cNvPr>
          <p:cNvSpPr txBox="1"/>
          <p:nvPr/>
        </p:nvSpPr>
        <p:spPr>
          <a:xfrm>
            <a:off x="6185032" y="2699311"/>
            <a:ext cx="2828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Bài</a:t>
            </a:r>
            <a:r>
              <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làm</a:t>
            </a:r>
            <a:endPar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6" name="TextBox 15">
            <a:extLst>
              <a:ext uri="{FF2B5EF4-FFF2-40B4-BE49-F238E27FC236}">
                <a16:creationId xmlns:a16="http://schemas.microsoft.com/office/drawing/2014/main" xmlns="" id="{25AFD594-1D19-4E0B-A5D6-FF6BC246F61F}"/>
              </a:ext>
            </a:extLst>
          </p:cNvPr>
          <p:cNvSpPr txBox="1"/>
          <p:nvPr/>
        </p:nvSpPr>
        <p:spPr>
          <a:xfrm>
            <a:off x="1435015" y="2764232"/>
            <a:ext cx="2828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solidFill>
                  <a:srgbClr val="FF0000"/>
                </a:solidFill>
                <a:latin typeface="Times New Roman" pitchFamily="18" charset="0"/>
                <a:cs typeface="Times New Roman" pitchFamily="18" charset="0"/>
              </a:rPr>
              <a:t>Tóm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tắt</a:t>
            </a:r>
            <a:endPar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3F02819D-8A59-4B6E-8EF5-D46090AEB9B2}"/>
                  </a:ext>
                </a:extLst>
              </p:cNvPr>
              <p:cNvSpPr txBox="1"/>
              <p:nvPr/>
            </p:nvSpPr>
            <p:spPr>
              <a:xfrm>
                <a:off x="721895" y="3236496"/>
                <a:ext cx="3080084" cy="13234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bg1"/>
                              </a:solidFill>
                              <a:latin typeface="Cambria Math" panose="02040503050406030204" pitchFamily="18" charset="0"/>
                              <a:cs typeface="Times New Roman" panose="02020603050405020304" pitchFamily="18" charset="0"/>
                            </a:rPr>
                          </m:ctrlPr>
                        </m:sSubPr>
                        <m:e>
                          <m:r>
                            <a:rPr lang="en-US" sz="2000" b="0" i="1" smtClean="0">
                              <a:solidFill>
                                <a:schemeClr val="bg1"/>
                              </a:solidFill>
                              <a:latin typeface="Cambria Math" panose="02040503050406030204" pitchFamily="18" charset="0"/>
                              <a:cs typeface="Times New Roman" panose="02020603050405020304" pitchFamily="18" charset="0"/>
                            </a:rPr>
                            <m:t>Đ</m:t>
                          </m:r>
                        </m:e>
                        <m:sub>
                          <m:r>
                            <a:rPr lang="en-US" sz="2000" b="0" i="1" smtClean="0">
                              <a:solidFill>
                                <a:schemeClr val="bg1"/>
                              </a:solidFill>
                              <a:latin typeface="Cambria Math" panose="02040503050406030204" pitchFamily="18" charset="0"/>
                              <a:cs typeface="Times New Roman" panose="02020603050405020304" pitchFamily="18" charset="0"/>
                            </a:rPr>
                            <m:t>1</m:t>
                          </m:r>
                        </m:sub>
                      </m:sSub>
                      <m:r>
                        <a:rPr lang="en-US" sz="2000" b="0" i="1" smtClean="0">
                          <a:solidFill>
                            <a:schemeClr val="bg1"/>
                          </a:solidFill>
                          <a:latin typeface="Cambria Math" panose="02040503050406030204" pitchFamily="18" charset="0"/>
                          <a:cs typeface="Times New Roman" panose="02020603050405020304" pitchFamily="18" charset="0"/>
                        </a:rPr>
                        <m:t>:220</m:t>
                      </m:r>
                      <m:r>
                        <a:rPr lang="en-US" sz="2000" b="0" i="1" smtClean="0">
                          <a:solidFill>
                            <a:schemeClr val="bg1"/>
                          </a:solidFill>
                          <a:latin typeface="Cambria Math" panose="02040503050406030204" pitchFamily="18" charset="0"/>
                          <a:cs typeface="Times New Roman" panose="02020603050405020304" pitchFamily="18" charset="0"/>
                        </a:rPr>
                        <m:t>𝑉</m:t>
                      </m:r>
                      <m:r>
                        <a:rPr lang="en-US" sz="2000" b="0" i="1" smtClean="0">
                          <a:solidFill>
                            <a:schemeClr val="bg1"/>
                          </a:solidFill>
                          <a:latin typeface="Cambria Math" panose="02040503050406030204" pitchFamily="18" charset="0"/>
                          <a:cs typeface="Times New Roman" panose="02020603050405020304" pitchFamily="18" charset="0"/>
                        </a:rPr>
                        <m:t>−100</m:t>
                      </m:r>
                      <m:r>
                        <a:rPr lang="en-US" sz="2000" b="0" i="1" smtClean="0">
                          <a:solidFill>
                            <a:schemeClr val="bg1"/>
                          </a:solidFill>
                          <a:latin typeface="Cambria Math" panose="02040503050406030204" pitchFamily="18" charset="0"/>
                          <a:cs typeface="Times New Roman" panose="02020603050405020304" pitchFamily="18" charset="0"/>
                        </a:rPr>
                        <m:t>𝑊</m:t>
                      </m:r>
                    </m:oMath>
                  </m:oMathPara>
                </a14:m>
                <a:endParaRPr lang="en-US" sz="2000" b="0" i="1" dirty="0">
                  <a:solidFill>
                    <a:schemeClr val="bg1"/>
                  </a:solidFill>
                  <a:latin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2000" i="1">
                              <a:solidFill>
                                <a:schemeClr val="bg1"/>
                              </a:solidFill>
                              <a:latin typeface="Cambria Math" panose="02040503050406030204" pitchFamily="18" charset="0"/>
                              <a:cs typeface="Times New Roman" panose="02020603050405020304" pitchFamily="18" charset="0"/>
                            </a:rPr>
                          </m:ctrlPr>
                        </m:sSubPr>
                        <m:e>
                          <m:r>
                            <a:rPr lang="en-US" sz="2000" i="1">
                              <a:solidFill>
                                <a:schemeClr val="bg1"/>
                              </a:solidFill>
                              <a:latin typeface="Cambria Math" panose="02040503050406030204" pitchFamily="18" charset="0"/>
                              <a:cs typeface="Times New Roman" panose="02020603050405020304" pitchFamily="18" charset="0"/>
                            </a:rPr>
                            <m:t>Đ</m:t>
                          </m:r>
                        </m:e>
                        <m:sub>
                          <m:r>
                            <a:rPr lang="en-US" sz="2000" b="0" i="1" smtClean="0">
                              <a:solidFill>
                                <a:schemeClr val="bg1"/>
                              </a:solidFill>
                              <a:latin typeface="Cambria Math" panose="02040503050406030204" pitchFamily="18" charset="0"/>
                              <a:cs typeface="Times New Roman" panose="02020603050405020304" pitchFamily="18" charset="0"/>
                            </a:rPr>
                            <m:t>2</m:t>
                          </m:r>
                        </m:sub>
                      </m:sSub>
                      <m:r>
                        <a:rPr lang="en-US" sz="2000" i="1">
                          <a:solidFill>
                            <a:schemeClr val="bg1"/>
                          </a:solidFill>
                          <a:latin typeface="Cambria Math" panose="02040503050406030204" pitchFamily="18" charset="0"/>
                          <a:cs typeface="Times New Roman" panose="02020603050405020304" pitchFamily="18" charset="0"/>
                        </a:rPr>
                        <m:t>:220</m:t>
                      </m:r>
                      <m:r>
                        <a:rPr lang="en-US" sz="2000" i="1">
                          <a:solidFill>
                            <a:schemeClr val="bg1"/>
                          </a:solidFill>
                          <a:latin typeface="Cambria Math" panose="02040503050406030204" pitchFamily="18" charset="0"/>
                          <a:cs typeface="Times New Roman" panose="02020603050405020304" pitchFamily="18" charset="0"/>
                        </a:rPr>
                        <m:t>𝑉</m:t>
                      </m:r>
                      <m:r>
                        <a:rPr lang="en-US" sz="2000" i="1">
                          <a:solidFill>
                            <a:schemeClr val="bg1"/>
                          </a:solidFill>
                          <a:latin typeface="Cambria Math" panose="02040503050406030204" pitchFamily="18" charset="0"/>
                          <a:cs typeface="Times New Roman" panose="02020603050405020304" pitchFamily="18" charset="0"/>
                        </a:rPr>
                        <m:t>−75</m:t>
                      </m:r>
                      <m:r>
                        <a:rPr lang="en-US" sz="2000" i="1">
                          <a:solidFill>
                            <a:schemeClr val="bg1"/>
                          </a:solidFill>
                          <a:latin typeface="Cambria Math" panose="02040503050406030204" pitchFamily="18" charset="0"/>
                          <a:cs typeface="Times New Roman" panose="02020603050405020304" pitchFamily="18" charset="0"/>
                        </a:rPr>
                        <m:t>𝑊</m:t>
                      </m:r>
                    </m:oMath>
                  </m:oMathPara>
                </a14:m>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         U = 220V</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VnAristote" panose="020B7200000000000000" pitchFamily="34" charset="0"/>
                    <a:cs typeface="Times New Roman" panose="02020603050405020304" pitchFamily="18" charset="0"/>
                  </a:rPr>
                  <a:t>P</a:t>
                </a:r>
                <a:r>
                  <a:rPr lang="en-US" sz="2000" dirty="0">
                    <a:solidFill>
                      <a:schemeClr val="bg1"/>
                    </a:solidFill>
                    <a:latin typeface="Times New Roman" panose="02020603050405020304" pitchFamily="18" charset="0"/>
                    <a:cs typeface="Times New Roman" panose="02020603050405020304" pitchFamily="18" charset="0"/>
                  </a:rPr>
                  <a:t> = ? W</a:t>
                </a:r>
              </a:p>
            </p:txBody>
          </p:sp>
        </mc:Choice>
        <mc:Fallback xmlns="">
          <p:sp>
            <p:nvSpPr>
              <p:cNvPr id="17" name="TextBox 16">
                <a:extLst>
                  <a:ext uri="{FF2B5EF4-FFF2-40B4-BE49-F238E27FC236}">
                    <a16:creationId xmlns="" xmlns:a16="http://schemas.microsoft.com/office/drawing/2014/main" xmlns:a14="http://schemas.microsoft.com/office/drawing/2010/main" id="{3F02819D-8A59-4B6E-8EF5-D46090AEB9B2}"/>
                  </a:ext>
                </a:extLst>
              </p:cNvPr>
              <p:cNvSpPr txBox="1">
                <a:spLocks noRot="1" noChangeAspect="1" noMove="1" noResize="1" noEditPoints="1" noAdjustHandles="1" noChangeArrowheads="1" noChangeShapeType="1" noTextEdit="1"/>
              </p:cNvSpPr>
              <p:nvPr/>
            </p:nvSpPr>
            <p:spPr>
              <a:xfrm>
                <a:off x="721895" y="3236496"/>
                <a:ext cx="3080084" cy="1323439"/>
              </a:xfrm>
              <a:prstGeom prst="rect">
                <a:avLst/>
              </a:prstGeom>
              <a:blipFill rotWithShape="0">
                <a:blip r:embed="rId5"/>
                <a:stretch>
                  <a:fillRect b="-7373"/>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xmlns="" id="{DD01D500-7FD1-4FFF-B146-773A735078E6}"/>
              </a:ext>
            </a:extLst>
          </p:cNvPr>
          <p:cNvCxnSpPr>
            <a:cxnSpLocks/>
          </p:cNvCxnSpPr>
          <p:nvPr/>
        </p:nvCxnSpPr>
        <p:spPr>
          <a:xfrm>
            <a:off x="1155032" y="4204033"/>
            <a:ext cx="23808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6166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121"/>
                                        </p:tgtEl>
                                        <p:attrNameLst>
                                          <p:attrName>style.visibility</p:attrName>
                                        </p:attrNameLst>
                                      </p:cBhvr>
                                      <p:to>
                                        <p:strVal val="visible"/>
                                      </p:to>
                                    </p:set>
                                    <p:animEffect transition="in" filter="barn(inVertical)">
                                      <p:cBhvr>
                                        <p:cTn id="21"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P spid="11"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1000" r="-7000" b="-3000"/>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35" name="Rectangle 34">
            <a:extLst>
              <a:ext uri="{FF2B5EF4-FFF2-40B4-BE49-F238E27FC236}">
                <a16:creationId xmlns:a16="http://schemas.microsoft.com/office/drawing/2014/main" xmlns="" id="{10269752-BAA4-450A-85E7-DB61BC0BDF96}"/>
              </a:ext>
            </a:extLst>
          </p:cNvPr>
          <p:cNvSpPr/>
          <p:nvPr/>
        </p:nvSpPr>
        <p:spPr>
          <a:xfrm>
            <a:off x="3018270" y="55448"/>
            <a:ext cx="529420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3 – VẬT LÍ 9</a:t>
            </a:r>
          </a:p>
        </p:txBody>
      </p:sp>
      <p:sp>
        <p:nvSpPr>
          <p:cNvPr id="7" name="Title 4">
            <a:extLst>
              <a:ext uri="{FF2B5EF4-FFF2-40B4-BE49-F238E27FC236}">
                <a16:creationId xmlns:a16="http://schemas.microsoft.com/office/drawing/2014/main" xmlns="" id="{4E69F712-3725-4904-B079-6241BD14B766}"/>
              </a:ext>
            </a:extLst>
          </p:cNvPr>
          <p:cNvSpPr txBox="1">
            <a:spLocks/>
          </p:cNvSpPr>
          <p:nvPr/>
        </p:nvSpPr>
        <p:spPr>
          <a:xfrm>
            <a:off x="494506" y="914391"/>
            <a:ext cx="2466972"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B. BÀI TẬP ÁP DỤNG</a:t>
            </a:r>
            <a:endParaRPr kumimoji="0" lang="en-US" sz="7200" b="0"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I. </a:t>
            </a:r>
            <a:r>
              <a:rPr kumimoji="0" lang="vi-VN"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TỰ LUẬN</a:t>
            </a:r>
            <a:endParaRPr kumimoji="0" lang="en-US" sz="7200" b="0"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5" name="Rectangle 4"/>
          <p:cNvSpPr/>
          <p:nvPr/>
        </p:nvSpPr>
        <p:spPr>
          <a:xfrm>
            <a:off x="1298571" y="1338404"/>
            <a:ext cx="10236505"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Câu</a:t>
            </a:r>
            <a:r>
              <a:rPr kumimoji="0" lang="en-US" sz="2000" b="1"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2:</a:t>
            </a:r>
            <a:r>
              <a:rPr kumimoji="0" lang="en-US" sz="2000" b="1"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Trên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bóng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đèn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có</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ghi</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220V – 55W.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a)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Tính</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điện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trở</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của</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bóng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đèn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khi</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nó</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hoạt</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động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bình</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thường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(Cho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rằng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điện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trở</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của</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nó</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không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phụ</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thuộc</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vào</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nhiệt</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độ</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b)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Tính</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công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suất</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tiêu</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thụ</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của</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bóng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đèn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khi</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sử</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dụng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mạng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điện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có</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hiệu</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điện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thế</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200V.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Khi</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đó</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bóng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đèn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hoạt</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động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bình</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thường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không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Có</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thể</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dùng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cầu</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chì</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loại</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0,6A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cho</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bóng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đèn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này</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được</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không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mc:AlternateContent xmlns:mc="http://schemas.openxmlformats.org/markup-compatibility/2006" xmlns:a14="http://schemas.microsoft.com/office/drawing/2010/main">
        <mc:Choice Requires="a14">
          <p:sp>
            <p:nvSpPr>
              <p:cNvPr id="4097" name="Rectangle 1"/>
              <p:cNvSpPr>
                <a:spLocks noChangeArrowheads="1"/>
              </p:cNvSpPr>
              <p:nvPr/>
            </p:nvSpPr>
            <p:spPr bwMode="auto">
              <a:xfrm>
                <a:off x="3909917" y="3004413"/>
                <a:ext cx="7399771" cy="36054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50000"/>
                  </a:lnSpc>
                  <a:spcBef>
                    <a:spcPct val="0"/>
                  </a:spcBef>
                  <a:spcAft>
                    <a:spcPct val="0"/>
                  </a:spcAft>
                  <a:buClrTx/>
                  <a:buSzTx/>
                  <a:buFontTx/>
                  <a:buAutoNum type="alphaLcParenR"/>
                  <a:tabLst/>
                  <a:defRPr/>
                </a:pP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Điện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trở</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của</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đèn</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khi</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đó</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là</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R = </a:t>
                </a:r>
                <a14:m>
                  <m:oMath xmlns:m="http://schemas.openxmlformats.org/officeDocument/2006/math">
                    <m:f>
                      <m:f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itchFamily="18" charset="0"/>
                          </a:rPr>
                        </m:ctrlPr>
                      </m:fPr>
                      <m:num>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𝑈</m:t>
                        </m:r>
                        <m:r>
                          <a:rPr kumimoji="0" lang="en-US" sz="2000" b="0" i="1" u="none" strike="noStrike" kern="1200" cap="none" spc="0" normalizeH="0" baseline="30000" noProof="0" smtClean="0">
                            <a:ln>
                              <a:noFill/>
                            </a:ln>
                            <a:solidFill>
                              <a:prstClr val="white"/>
                            </a:solidFill>
                            <a:effectLst/>
                            <a:uLnTx/>
                            <a:uFillTx/>
                            <a:latin typeface="Cambria Math"/>
                            <a:ea typeface="+mn-ea"/>
                            <a:cs typeface="Times New Roman" pitchFamily="18" charset="0"/>
                          </a:rPr>
                          <m:t>2</m:t>
                        </m:r>
                      </m:num>
                      <m:den>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𝑃</m:t>
                        </m:r>
                      </m:den>
                    </m:f>
                  </m:oMath>
                </a14:m>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 </a:t>
                </a:r>
                <a14:m>
                  <m:oMath xmlns:m="http://schemas.openxmlformats.org/officeDocument/2006/math">
                    <m:f>
                      <m:f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itchFamily="18" charset="0"/>
                          </a:rPr>
                        </m:ctrlPr>
                      </m:fPr>
                      <m:num>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220</m:t>
                        </m:r>
                        <m:r>
                          <a:rPr kumimoji="0" lang="en-US" sz="2000" b="0" i="1" u="none" strike="noStrike" kern="1200" cap="none" spc="0" normalizeH="0" baseline="30000" noProof="0" smtClean="0">
                            <a:ln>
                              <a:noFill/>
                            </a:ln>
                            <a:solidFill>
                              <a:prstClr val="white"/>
                            </a:solidFill>
                            <a:effectLst/>
                            <a:uLnTx/>
                            <a:uFillTx/>
                            <a:latin typeface="Cambria Math"/>
                            <a:ea typeface="+mn-ea"/>
                            <a:cs typeface="Times New Roman" pitchFamily="18" charset="0"/>
                          </a:rPr>
                          <m:t>2</m:t>
                        </m:r>
                      </m:num>
                      <m:den>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55</m:t>
                        </m:r>
                      </m:den>
                    </m:f>
                  </m:oMath>
                </a14:m>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880Ω</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b)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Khi</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sử</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dụng</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mạng</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điện</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U = 200V</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Công</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suất</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tiêu</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thụ</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của</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đèn</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là</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a:ln>
                      <a:noFill/>
                    </a:ln>
                    <a:solidFill>
                      <a:prstClr val="white"/>
                    </a:solidFill>
                    <a:effectLst/>
                    <a:uLnTx/>
                    <a:uFillTx/>
                    <a:latin typeface=".VnAristote" panose="020B7200000000000000" pitchFamily="34" charset="0"/>
                    <a:cs typeface="Times New Roman" pitchFamily="18" charset="0"/>
                  </a:rPr>
                  <a:t>P</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 </a:t>
                </a:r>
                <a14:m>
                  <m:oMath xmlns:m="http://schemas.openxmlformats.org/officeDocument/2006/math">
                    <m:f>
                      <m:fPr>
                        <m:ctrlPr>
                          <a:rPr kumimoji="0" lang="en-US"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itchFamily="18" charset="0"/>
                          </a:rPr>
                        </m:ctrlPr>
                      </m:fPr>
                      <m:num>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𝑈</m:t>
                        </m:r>
                        <m:r>
                          <a:rPr kumimoji="0" lang="en-US" sz="2000" b="0" i="1" u="none" strike="noStrike" kern="1200" cap="none" spc="0" normalizeH="0" baseline="30000" noProof="0" smtClean="0">
                            <a:ln>
                              <a:noFill/>
                            </a:ln>
                            <a:solidFill>
                              <a:prstClr val="white"/>
                            </a:solidFill>
                            <a:effectLst/>
                            <a:uLnTx/>
                            <a:uFillTx/>
                            <a:latin typeface="Cambria Math"/>
                            <a:ea typeface="+mn-ea"/>
                            <a:cs typeface="Times New Roman" pitchFamily="18" charset="0"/>
                          </a:rPr>
                          <m:t>2</m:t>
                        </m:r>
                      </m:num>
                      <m:den>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𝑅</m:t>
                        </m:r>
                      </m:den>
                    </m:f>
                  </m:oMath>
                </a14:m>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 </a:t>
                </a:r>
                <a14:m>
                  <m:oMath xmlns:m="http://schemas.openxmlformats.org/officeDocument/2006/math">
                    <m:f>
                      <m:fPr>
                        <m:ctrlPr>
                          <a:rPr kumimoji="0" lang="en-US" sz="2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itchFamily="18" charset="0"/>
                          </a:rPr>
                        </m:ctrlPr>
                      </m:fPr>
                      <m:num>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200</m:t>
                        </m:r>
                        <m:r>
                          <a:rPr kumimoji="0" lang="en-US" sz="2000" b="0" i="1" u="none" strike="noStrike" kern="1200" cap="none" spc="0" normalizeH="0" baseline="30000" noProof="0" smtClean="0">
                            <a:ln>
                              <a:noFill/>
                            </a:ln>
                            <a:solidFill>
                              <a:prstClr val="white"/>
                            </a:solidFill>
                            <a:effectLst/>
                            <a:uLnTx/>
                            <a:uFillTx/>
                            <a:latin typeface="Cambria Math"/>
                            <a:ea typeface="+mn-ea"/>
                            <a:cs typeface="Times New Roman" pitchFamily="18" charset="0"/>
                          </a:rPr>
                          <m:t>2</m:t>
                        </m:r>
                      </m:num>
                      <m:den>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880</m:t>
                        </m:r>
                      </m:den>
                    </m:f>
                  </m:oMath>
                </a14:m>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=45,5W </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Ta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thấy</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P = 45,5W &lt;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P</a:t>
                </a:r>
                <a:r>
                  <a:rPr kumimoji="0" lang="en-US" sz="2000" b="0" i="0" u="none" strike="noStrike" kern="1200" cap="none" spc="0" normalizeH="0" baseline="-30000" noProof="0" dirty="0" err="1">
                    <a:ln>
                      <a:noFill/>
                    </a:ln>
                    <a:solidFill>
                      <a:prstClr val="white"/>
                    </a:solidFill>
                    <a:effectLst/>
                    <a:uLnTx/>
                    <a:uFillTx/>
                    <a:latin typeface="Times New Roman" pitchFamily="18" charset="0"/>
                    <a:ea typeface="+mn-ea"/>
                    <a:cs typeface="Times New Roman" pitchFamily="18" charset="0"/>
                  </a:rPr>
                  <a:t>đm</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 55W ⇒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Đèn</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sáng</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yếu</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hơn</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bình</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thường</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Cường</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độ</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dòng</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điện</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định</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mức</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của</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đèn</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I</a:t>
                </a:r>
                <a:r>
                  <a:rPr kumimoji="0" lang="en-US" sz="2000" b="0" i="0" u="none" strike="noStrike" kern="1200" cap="none" spc="0" normalizeH="0" baseline="-25000" noProof="0" dirty="0" err="1">
                    <a:ln>
                      <a:noFill/>
                    </a:ln>
                    <a:solidFill>
                      <a:prstClr val="white"/>
                    </a:solidFill>
                    <a:effectLst/>
                    <a:uLnTx/>
                    <a:uFillTx/>
                    <a:latin typeface="Times New Roman" pitchFamily="18" charset="0"/>
                    <a:ea typeface="+mn-ea"/>
                    <a:cs typeface="Times New Roman" pitchFamily="18" charset="0"/>
                  </a:rPr>
                  <a:t>đm</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 </a:t>
                </a:r>
                <a14:m>
                  <m:oMath xmlns:m="http://schemas.openxmlformats.org/officeDocument/2006/math">
                    <m:f>
                      <m:fPr>
                        <m:ctrlPr>
                          <a:rPr kumimoji="0" lang="en-US" sz="2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itchFamily="18" charset="0"/>
                          </a:rPr>
                        </m:ctrlPr>
                      </m:fPr>
                      <m:num>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𝑃</m:t>
                        </m:r>
                      </m:num>
                      <m:den>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𝑈</m:t>
                        </m:r>
                      </m:den>
                    </m:f>
                  </m:oMath>
                </a14:m>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 </a:t>
                </a:r>
                <a14:m>
                  <m:oMath xmlns:m="http://schemas.openxmlformats.org/officeDocument/2006/math">
                    <m:f>
                      <m:fPr>
                        <m:ctrlPr>
                          <a:rPr kumimoji="0" lang="en-US" sz="2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itchFamily="18" charset="0"/>
                          </a:rPr>
                        </m:ctrlPr>
                      </m:fPr>
                      <m:num>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55</m:t>
                        </m:r>
                      </m:num>
                      <m:den>
                        <m:r>
                          <a:rPr kumimoji="0" lang="en-US" sz="2000" b="0" i="1" u="none" strike="noStrike" kern="1200" cap="none" spc="0" normalizeH="0" baseline="0" noProof="0" smtClean="0">
                            <a:ln>
                              <a:noFill/>
                            </a:ln>
                            <a:solidFill>
                              <a:prstClr val="white"/>
                            </a:solidFill>
                            <a:effectLst/>
                            <a:uLnTx/>
                            <a:uFillTx/>
                            <a:latin typeface="Cambria Math"/>
                            <a:ea typeface="+mn-ea"/>
                            <a:cs typeface="Times New Roman" pitchFamily="18" charset="0"/>
                          </a:rPr>
                          <m:t>220</m:t>
                        </m:r>
                      </m:den>
                    </m:f>
                  </m:oMath>
                </a14:m>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=0,25A  </a:t>
                </a:r>
              </a:p>
              <a:p>
                <a:pPr marL="223838" marR="0" lvl="0" indent="-223838" algn="just"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Vì</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I</a:t>
                </a:r>
                <a:r>
                  <a:rPr kumimoji="0" lang="en-US" sz="2000" b="0" i="0" u="none" strike="noStrike" kern="1200" cap="none" spc="0" normalizeH="0" baseline="-30000" noProof="0" dirty="0" err="1">
                    <a:ln>
                      <a:noFill/>
                    </a:ln>
                    <a:solidFill>
                      <a:prstClr val="white"/>
                    </a:solidFill>
                    <a:effectLst/>
                    <a:uLnTx/>
                    <a:uFillTx/>
                    <a:latin typeface="Times New Roman" pitchFamily="18" charset="0"/>
                    <a:ea typeface="+mn-ea"/>
                    <a:cs typeface="Times New Roman" pitchFamily="18" charset="0"/>
                  </a:rPr>
                  <a:t>đm</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 0,25A &lt; 0,6A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nên</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thể</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dùng</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cầu</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chì</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loại</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0,6A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để</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bảo</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vệ</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cho</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bóng</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đèn</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này</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được</a:t>
                </a:r>
                <a:r>
                  <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a:t>
                </a:r>
              </a:p>
            </p:txBody>
          </p:sp>
        </mc:Choice>
        <mc:Fallback xmlns="">
          <p:sp>
            <p:nvSpPr>
              <p:cNvPr id="4097" name="Rectangle 1"/>
              <p:cNvSpPr>
                <a:spLocks noRot="1" noChangeAspect="1" noMove="1" noResize="1" noEditPoints="1" noAdjustHandles="1" noChangeArrowheads="1" noChangeShapeType="1" noTextEdit="1"/>
              </p:cNvSpPr>
              <p:nvPr/>
            </p:nvSpPr>
            <p:spPr bwMode="auto">
              <a:xfrm>
                <a:off x="3909917" y="3004413"/>
                <a:ext cx="7399771" cy="3605474"/>
              </a:xfrm>
              <a:prstGeom prst="rect">
                <a:avLst/>
              </a:prstGeom>
              <a:blipFill rotWithShape="0">
                <a:blip r:embed="rId4"/>
                <a:stretch>
                  <a:fillRect l="-824" r="-906" b="-2707"/>
                </a:stretch>
              </a:blipFill>
              <a:ln w="9525">
                <a:noFill/>
                <a:miter lim="800000"/>
                <a:headEnd/>
                <a:tailEnd/>
              </a:ln>
              <a:effectLst/>
            </p:spPr>
            <p:txBody>
              <a:bodyPr/>
              <a:lstStyle/>
              <a:p>
                <a:r>
                  <a:rPr lang="en-US">
                    <a:noFill/>
                  </a:rPr>
                  <a:t> </a:t>
                </a:r>
              </a:p>
            </p:txBody>
          </p:sp>
        </mc:Fallback>
      </mc:AlternateContent>
      <p:sp>
        <p:nvSpPr>
          <p:cNvPr id="10" name="TextBox 9"/>
          <p:cNvSpPr txBox="1"/>
          <p:nvPr/>
        </p:nvSpPr>
        <p:spPr>
          <a:xfrm>
            <a:off x="5845286" y="2926065"/>
            <a:ext cx="28072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Bài</a:t>
            </a:r>
            <a:r>
              <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làm</a:t>
            </a:r>
            <a:endPar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1" name="TextBox 10">
            <a:extLst>
              <a:ext uri="{FF2B5EF4-FFF2-40B4-BE49-F238E27FC236}">
                <a16:creationId xmlns:a16="http://schemas.microsoft.com/office/drawing/2014/main" xmlns="" id="{5C374EEC-FECA-4961-A0D4-A71B9007E496}"/>
              </a:ext>
            </a:extLst>
          </p:cNvPr>
          <p:cNvSpPr txBox="1"/>
          <p:nvPr/>
        </p:nvSpPr>
        <p:spPr>
          <a:xfrm>
            <a:off x="1435015" y="3036949"/>
            <a:ext cx="2828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solidFill>
                  <a:srgbClr val="FF0000"/>
                </a:solidFill>
                <a:latin typeface="Times New Roman" pitchFamily="18" charset="0"/>
                <a:cs typeface="Times New Roman" pitchFamily="18" charset="0"/>
              </a:rPr>
              <a:t>Tóm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tắt</a:t>
            </a:r>
            <a:endPar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cxnSp>
        <p:nvCxnSpPr>
          <p:cNvPr id="13" name="Straight Connector 12">
            <a:extLst>
              <a:ext uri="{FF2B5EF4-FFF2-40B4-BE49-F238E27FC236}">
                <a16:creationId xmlns:a16="http://schemas.microsoft.com/office/drawing/2014/main" xmlns="" id="{DD14B27B-F540-4396-8EFE-DF7226E709BB}"/>
              </a:ext>
            </a:extLst>
          </p:cNvPr>
          <p:cNvCxnSpPr>
            <a:cxnSpLocks/>
          </p:cNvCxnSpPr>
          <p:nvPr/>
        </p:nvCxnSpPr>
        <p:spPr>
          <a:xfrm>
            <a:off x="1155032" y="4476750"/>
            <a:ext cx="23808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3F02819D-8A59-4B6E-8EF5-D46090AEB9B2}"/>
                  </a:ext>
                </a:extLst>
              </p:cNvPr>
              <p:cNvSpPr txBox="1"/>
              <p:nvPr/>
            </p:nvSpPr>
            <p:spPr>
              <a:xfrm>
                <a:off x="1064202" y="3437059"/>
                <a:ext cx="3080084" cy="1015663"/>
              </a:xfrm>
              <a:prstGeom prst="rect">
                <a:avLst/>
              </a:prstGeom>
              <a:noFill/>
            </p:spPr>
            <p:txBody>
              <a:bodyPr wrap="square" rtlCol="0">
                <a:spAutoFit/>
              </a:bodyPr>
              <a:lstStyle/>
              <a:p>
                <a:r>
                  <a:rPr lang="en-US" sz="2000" smtClean="0">
                    <a:solidFill>
                      <a:schemeClr val="bg1"/>
                    </a:solidFill>
                    <a:cs typeface="Times New Roman" panose="02020603050405020304" pitchFamily="18" charset="0"/>
                  </a:rPr>
                  <a:t>Đ</a:t>
                </a:r>
                <a14:m>
                  <m:oMath xmlns:m="http://schemas.openxmlformats.org/officeDocument/2006/math">
                    <m:r>
                      <a:rPr lang="en-US" sz="2000" b="0" i="1" smtClean="0">
                        <a:solidFill>
                          <a:schemeClr val="bg1"/>
                        </a:solidFill>
                        <a:latin typeface="Cambria Math" panose="02040503050406030204" pitchFamily="18" charset="0"/>
                        <a:cs typeface="Times New Roman" panose="02020603050405020304" pitchFamily="18" charset="0"/>
                      </a:rPr>
                      <m:t>:220</m:t>
                    </m:r>
                    <m:r>
                      <a:rPr lang="en-US" sz="2000" b="0" i="1" smtClean="0">
                        <a:solidFill>
                          <a:schemeClr val="bg1"/>
                        </a:solidFill>
                        <a:latin typeface="Cambria Math" panose="02040503050406030204" pitchFamily="18" charset="0"/>
                        <a:cs typeface="Times New Roman" panose="02020603050405020304" pitchFamily="18" charset="0"/>
                      </a:rPr>
                      <m:t>𝑉</m:t>
                    </m:r>
                    <m:r>
                      <a:rPr lang="en-US" sz="2000" b="0" i="1" smtClean="0">
                        <a:solidFill>
                          <a:schemeClr val="bg1"/>
                        </a:solidFill>
                        <a:latin typeface="Cambria Math" panose="02040503050406030204" pitchFamily="18" charset="0"/>
                        <a:cs typeface="Times New Roman" panose="02020603050405020304" pitchFamily="18" charset="0"/>
                      </a:rPr>
                      <m:t>−55</m:t>
                    </m:r>
                    <m:r>
                      <a:rPr lang="en-US" sz="2000" b="0" i="1" smtClean="0">
                        <a:solidFill>
                          <a:schemeClr val="bg1"/>
                        </a:solidFill>
                        <a:latin typeface="Cambria Math" panose="02040503050406030204" pitchFamily="18" charset="0"/>
                        <a:cs typeface="Times New Roman" panose="02020603050405020304" pitchFamily="18" charset="0"/>
                      </a:rPr>
                      <m:t>𝑊</m:t>
                    </m:r>
                  </m:oMath>
                </a14:m>
                <a:endParaRPr lang="en-US" sz="2000" b="0" i="1" dirty="0">
                  <a:solidFill>
                    <a:schemeClr val="bg1"/>
                  </a:solidFill>
                  <a:latin typeface="Cambria Math" panose="02040503050406030204" pitchFamily="18" charset="0"/>
                  <a:cs typeface="Times New Roman" panose="02020603050405020304" pitchFamily="18" charset="0"/>
                </a:endParaRPr>
              </a:p>
              <a:p>
                <a:r>
                  <a:rPr lang="en-US" sz="2000" smtClean="0">
                    <a:solidFill>
                      <a:schemeClr val="bg1"/>
                    </a:solidFill>
                    <a:latin typeface="Times New Roman" panose="02020603050405020304" pitchFamily="18" charset="0"/>
                    <a:cs typeface="Times New Roman" panose="02020603050405020304" pitchFamily="18" charset="0"/>
                  </a:rPr>
                  <a:t>U </a:t>
                </a:r>
                <a:r>
                  <a:rPr lang="en-US" sz="2000">
                    <a:solidFill>
                      <a:schemeClr val="bg1"/>
                    </a:solidFill>
                    <a:latin typeface="Times New Roman" panose="02020603050405020304" pitchFamily="18" charset="0"/>
                    <a:cs typeface="Times New Roman" panose="02020603050405020304" pitchFamily="18" charset="0"/>
                  </a:rPr>
                  <a:t>= </a:t>
                </a:r>
                <a:r>
                  <a:rPr lang="en-US" sz="2000" smtClean="0">
                    <a:solidFill>
                      <a:schemeClr val="bg1"/>
                    </a:solidFill>
                    <a:latin typeface="Times New Roman" panose="02020603050405020304" pitchFamily="18" charset="0"/>
                    <a:cs typeface="Times New Roman" panose="02020603050405020304" pitchFamily="18" charset="0"/>
                  </a:rPr>
                  <a:t>200V</a:t>
                </a:r>
              </a:p>
              <a:p>
                <a:r>
                  <a:rPr lang="en-US" sz="2000" smtClean="0">
                    <a:solidFill>
                      <a:schemeClr val="bg1"/>
                    </a:solidFill>
                    <a:latin typeface="Times New Roman" panose="02020603050405020304" pitchFamily="18" charset="0"/>
                    <a:cs typeface="Times New Roman" panose="02020603050405020304" pitchFamily="18" charset="0"/>
                  </a:rPr>
                  <a:t>I</a:t>
                </a:r>
                <a:r>
                  <a:rPr lang="en-US" sz="2000" baseline="-25000" smtClean="0">
                    <a:solidFill>
                      <a:schemeClr val="bg1"/>
                    </a:solidFill>
                    <a:latin typeface="Times New Roman" panose="02020603050405020304" pitchFamily="18" charset="0"/>
                    <a:cs typeface="Times New Roman" panose="02020603050405020304" pitchFamily="18" charset="0"/>
                  </a:rPr>
                  <a:t>cầu</a:t>
                </a:r>
                <a:r>
                  <a:rPr lang="en-US" sz="2000" smtClean="0">
                    <a:solidFill>
                      <a:schemeClr val="bg1"/>
                    </a:solidFill>
                    <a:latin typeface="Times New Roman" panose="02020603050405020304" pitchFamily="18" charset="0"/>
                    <a:cs typeface="Times New Roman" panose="02020603050405020304" pitchFamily="18" charset="0"/>
                  </a:rPr>
                  <a:t> </a:t>
                </a:r>
                <a:r>
                  <a:rPr lang="en-US" sz="2000" baseline="-25000" smtClean="0">
                    <a:solidFill>
                      <a:schemeClr val="bg1"/>
                    </a:solidFill>
                    <a:latin typeface="Times New Roman" panose="02020603050405020304" pitchFamily="18" charset="0"/>
                    <a:cs typeface="Times New Roman" panose="02020603050405020304" pitchFamily="18" charset="0"/>
                  </a:rPr>
                  <a:t>chì</a:t>
                </a:r>
                <a:r>
                  <a:rPr lang="en-US" sz="2000" smtClean="0">
                    <a:solidFill>
                      <a:schemeClr val="bg1"/>
                    </a:solidFill>
                    <a:latin typeface="Times New Roman" panose="02020603050405020304" pitchFamily="18" charset="0"/>
                    <a:cs typeface="Times New Roman" panose="02020603050405020304" pitchFamily="18" charset="0"/>
                  </a:rPr>
                  <a:t> = 0,6A          </a:t>
                </a:r>
                <a:endParaRPr lang="en-US" sz="20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 xmlns:a16="http://schemas.microsoft.com/office/drawing/2014/main" xmlns:a14="http://schemas.microsoft.com/office/drawing/2010/main" id="{3F02819D-8A59-4B6E-8EF5-D46090AEB9B2}"/>
                  </a:ext>
                </a:extLst>
              </p:cNvPr>
              <p:cNvSpPr txBox="1">
                <a:spLocks noRot="1" noChangeAspect="1" noMove="1" noResize="1" noEditPoints="1" noAdjustHandles="1" noChangeArrowheads="1" noChangeShapeType="1" noTextEdit="1"/>
              </p:cNvSpPr>
              <p:nvPr/>
            </p:nvSpPr>
            <p:spPr>
              <a:xfrm>
                <a:off x="1064202" y="3437059"/>
                <a:ext cx="3080084" cy="1015663"/>
              </a:xfrm>
              <a:prstGeom prst="rect">
                <a:avLst/>
              </a:prstGeom>
              <a:blipFill rotWithShape="0">
                <a:blip r:embed="rId5"/>
                <a:stretch>
                  <a:fillRect l="-2178" t="-3614" b="-10241"/>
                </a:stretch>
              </a:blipFill>
            </p:spPr>
            <p:txBody>
              <a:bodyPr/>
              <a:lstStyle/>
              <a:p>
                <a:r>
                  <a:rPr lang="en-US">
                    <a:noFill/>
                  </a:rPr>
                  <a:t> </a:t>
                </a:r>
              </a:p>
            </p:txBody>
          </p:sp>
        </mc:Fallback>
      </mc:AlternateContent>
      <p:sp>
        <p:nvSpPr>
          <p:cNvPr id="2" name="Rectangle 1"/>
          <p:cNvSpPr/>
          <p:nvPr/>
        </p:nvSpPr>
        <p:spPr>
          <a:xfrm>
            <a:off x="1142336" y="4494478"/>
            <a:ext cx="1819141" cy="646331"/>
          </a:xfrm>
          <a:prstGeom prst="rect">
            <a:avLst/>
          </a:prstGeom>
        </p:spPr>
        <p:txBody>
          <a:bodyPr wrap="square">
            <a:spAutoFit/>
          </a:bodyPr>
          <a:lstStyle/>
          <a:p>
            <a:r>
              <a:rPr lang="en-US" smtClean="0">
                <a:solidFill>
                  <a:schemeClr val="bg1"/>
                </a:solidFill>
                <a:latin typeface="Times New Roman" panose="02020603050405020304" pitchFamily="18" charset="0"/>
                <a:cs typeface="Times New Roman" panose="02020603050405020304" pitchFamily="18" charset="0"/>
              </a:rPr>
              <a:t>a) R = ? </a:t>
            </a:r>
            <a:r>
              <a:rPr lang="en-US">
                <a:solidFill>
                  <a:prstClr val="white"/>
                </a:solidFill>
                <a:latin typeface="Times New Roman" pitchFamily="18" charset="0"/>
                <a:cs typeface="Times New Roman" pitchFamily="18" charset="0"/>
              </a:rPr>
              <a:t>Ω</a:t>
            </a:r>
            <a:endParaRPr lang="en-US" smtClean="0">
              <a:solidFill>
                <a:schemeClr val="bg1"/>
              </a:solidFill>
              <a:latin typeface="Times New Roman" panose="02020603050405020304" pitchFamily="18" charset="0"/>
              <a:cs typeface="Times New Roman" panose="02020603050405020304" pitchFamily="18" charset="0"/>
            </a:endParaRPr>
          </a:p>
          <a:p>
            <a:r>
              <a:rPr lang="en-US" smtClean="0">
                <a:solidFill>
                  <a:schemeClr val="bg1"/>
                </a:solidFill>
                <a:latin typeface="Times New Roman" panose="02020603050405020304" pitchFamily="18" charset="0"/>
                <a:cs typeface="Times New Roman" panose="02020603050405020304" pitchFamily="18" charset="0"/>
              </a:rPr>
              <a:t>b) </a:t>
            </a:r>
            <a:r>
              <a:rPr lang="en-US" smtClean="0">
                <a:solidFill>
                  <a:schemeClr val="bg1"/>
                </a:solidFill>
                <a:latin typeface=".VnAristote" panose="020B7200000000000000" pitchFamily="34" charset="0"/>
                <a:cs typeface="Times New Roman" panose="02020603050405020304" pitchFamily="18" charset="0"/>
              </a:rPr>
              <a:t>P</a:t>
            </a:r>
            <a:r>
              <a:rPr lang="en-US" smtClean="0">
                <a:solidFill>
                  <a:schemeClr val="bg1"/>
                </a:solidFill>
                <a:latin typeface="Times New Roman" panose="02020603050405020304" pitchFamily="18" charset="0"/>
                <a:cs typeface="Times New Roman" panose="02020603050405020304" pitchFamily="18" charset="0"/>
              </a:rPr>
              <a:t> </a:t>
            </a:r>
            <a:r>
              <a:rPr lang="en-US">
                <a:solidFill>
                  <a:schemeClr val="bg1"/>
                </a:solidFill>
                <a:latin typeface="Times New Roman" panose="02020603050405020304" pitchFamily="18" charset="0"/>
                <a:cs typeface="Times New Roman" panose="02020603050405020304" pitchFamily="18" charset="0"/>
              </a:rPr>
              <a:t>= ? W</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59481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barn(inVertical)">
                                      <p:cBhvr>
                                        <p:cTn id="7" dur="500"/>
                                        <p:tgtEl>
                                          <p:spTgt spid="409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1000" r="-8000" b="-5000"/>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35" name="Rectangle 34">
            <a:extLst>
              <a:ext uri="{FF2B5EF4-FFF2-40B4-BE49-F238E27FC236}">
                <a16:creationId xmlns:a16="http://schemas.microsoft.com/office/drawing/2014/main" xmlns="" id="{10269752-BAA4-450A-85E7-DB61BC0BDF96}"/>
              </a:ext>
            </a:extLst>
          </p:cNvPr>
          <p:cNvSpPr/>
          <p:nvPr/>
        </p:nvSpPr>
        <p:spPr>
          <a:xfrm>
            <a:off x="3018270" y="55448"/>
            <a:ext cx="529420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3 – VẬT LÍ 9</a:t>
            </a:r>
          </a:p>
        </p:txBody>
      </p:sp>
      <p:sp>
        <p:nvSpPr>
          <p:cNvPr id="7" name="Title 4">
            <a:extLst>
              <a:ext uri="{FF2B5EF4-FFF2-40B4-BE49-F238E27FC236}">
                <a16:creationId xmlns:a16="http://schemas.microsoft.com/office/drawing/2014/main" xmlns="" id="{4E69F712-3725-4904-B079-6241BD14B766}"/>
              </a:ext>
            </a:extLst>
          </p:cNvPr>
          <p:cNvSpPr txBox="1">
            <a:spLocks/>
          </p:cNvSpPr>
          <p:nvPr/>
        </p:nvSpPr>
        <p:spPr>
          <a:xfrm>
            <a:off x="464025"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B. BÀI TẬP ÁP DỤNG</a:t>
            </a:r>
            <a:endParaRPr kumimoji="0" lang="en-US" sz="7200" b="0"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I. </a:t>
            </a:r>
            <a:r>
              <a:rPr kumimoji="0" lang="vi-VN"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TỰ LUẬN</a:t>
            </a:r>
            <a:endParaRPr kumimoji="0" lang="en-US" sz="7200" b="0"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5" name="Rectangle 4"/>
          <p:cNvSpPr/>
          <p:nvPr/>
        </p:nvSpPr>
        <p:spPr>
          <a:xfrm>
            <a:off x="1300175" y="1428742"/>
            <a:ext cx="9415463" cy="224676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Câu</a:t>
            </a:r>
            <a:r>
              <a:rPr kumimoji="0" lang="en-US" sz="2000" b="1"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3:</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Một</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gia</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đình</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sử</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dụng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đèn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chiếu</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sáng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với</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công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suất</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tổng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cộng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là</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150W,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trung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bình</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mỗi</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ngày</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trong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10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giờ</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sử</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dụng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tủ</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lạnh</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có</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công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suất</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100W,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trung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bình</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mỗi</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ngày</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trong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12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giờ</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và</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sử</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dụng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các</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thiết</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bị</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điện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thế</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khác</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có</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công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suất</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tổng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cộng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là</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500W,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trung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bình</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mỗi</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ngày</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trong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5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giờ</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Tính</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điện</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năng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mà</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gia</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đình</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này</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sử</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dụng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trong</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30 </a:t>
            </a:r>
            <a:r>
              <a:rPr kumimoji="0" lang="en-US" sz="2000" b="0" i="1"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ngày</a:t>
            </a:r>
            <a:r>
              <a:rPr kumimoji="0" lang="en-US" sz="2000" b="0"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p:nvPr/>
        </p:nvSpPr>
        <p:spPr>
          <a:xfrm>
            <a:off x="2896015" y="3818447"/>
            <a:ext cx="7258050" cy="317009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mj-lt"/>
                <a:ea typeface="+mn-ea"/>
                <a:cs typeface="+mn-cs"/>
              </a:rPr>
              <a:t>Đèn chiếu sáng: </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a:t>
            </a:r>
            <a:r>
              <a:rPr kumimoji="0" lang="en-US" sz="2000" b="0" i="0" u="none" strike="noStrike" kern="1200" cap="none" spc="0" normalizeH="0" baseline="-25000" noProof="0" dirty="0">
                <a:ln>
                  <a:noFill/>
                </a:ln>
                <a:solidFill>
                  <a:prstClr val="white"/>
                </a:solidFill>
                <a:effectLst/>
                <a:uLnTx/>
                <a:uFillTx/>
                <a:latin typeface="Times New Roman" panose="02020603050405020304" pitchFamily="18" charset="0"/>
                <a:cs typeface="Times New Roman" panose="02020603050405020304" pitchFamily="18" charset="0"/>
              </a:rPr>
              <a:t>1</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 P</a:t>
            </a:r>
            <a:r>
              <a:rPr kumimoji="0" lang="en-US" sz="2000" b="0" i="0" u="none" strike="noStrike" kern="1200" cap="none" spc="0" normalizeH="0" baseline="-25000" noProof="0" dirty="0">
                <a:ln>
                  <a:noFill/>
                </a:ln>
                <a:solidFill>
                  <a:prstClr val="white"/>
                </a:solidFill>
                <a:effectLst/>
                <a:uLnTx/>
                <a:uFillTx/>
                <a:latin typeface="Times New Roman" panose="02020603050405020304" pitchFamily="18" charset="0"/>
                <a:cs typeface="Times New Roman" panose="02020603050405020304" pitchFamily="18" charset="0"/>
              </a:rPr>
              <a:t>1</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a:t>
            </a:r>
            <a:r>
              <a:rPr kumimoji="0" lang="en-US" sz="2000" b="0" i="0" u="none" strike="noStrike" kern="1200" cap="none" spc="0" normalizeH="0" baseline="-25000" noProof="0" dirty="0">
                <a:ln>
                  <a:noFill/>
                </a:ln>
                <a:solidFill>
                  <a:prstClr val="white"/>
                </a:solidFill>
                <a:effectLst/>
                <a:uLnTx/>
                <a:uFillTx/>
                <a:latin typeface="Times New Roman" panose="02020603050405020304" pitchFamily="18" charset="0"/>
                <a:cs typeface="Times New Roman" panose="02020603050405020304" pitchFamily="18" charset="0"/>
              </a:rPr>
              <a:t>1</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 0,15.10.30 = 45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kW.h</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Tủ lạnh: </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a:t>
            </a:r>
            <a:r>
              <a:rPr kumimoji="0" lang="en-US" sz="2000" b="0" i="0" u="none" strike="noStrike" kern="1200" cap="none" spc="0" normalizeH="0" baseline="-25000" noProof="0" dirty="0">
                <a:ln>
                  <a:noFill/>
                </a:ln>
                <a:solidFill>
                  <a:prstClr val="white"/>
                </a:solidFill>
                <a:effectLst/>
                <a:uLnTx/>
                <a:uFillTx/>
                <a:latin typeface="Times New Roman" panose="02020603050405020304" pitchFamily="18" charset="0"/>
                <a:cs typeface="Times New Roman" panose="02020603050405020304" pitchFamily="18" charset="0"/>
              </a:rPr>
              <a:t>2</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 P2.t</a:t>
            </a:r>
            <a:r>
              <a:rPr kumimoji="0" lang="en-US" sz="2000" b="0" i="0" u="none" strike="noStrike" kern="1200" cap="none" spc="0" normalizeH="0" baseline="-25000" noProof="0" dirty="0">
                <a:ln>
                  <a:noFill/>
                </a:ln>
                <a:solidFill>
                  <a:prstClr val="white"/>
                </a:solidFill>
                <a:effectLst/>
                <a:uLnTx/>
                <a:uFillTx/>
                <a:latin typeface="Times New Roman" panose="02020603050405020304" pitchFamily="18" charset="0"/>
                <a:cs typeface="Times New Roman" panose="02020603050405020304" pitchFamily="18" charset="0"/>
              </a:rPr>
              <a:t>2</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 0,1.12.30 = 36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kW.h</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Thiết bị </a:t>
            </a:r>
            <a:r>
              <a:rPr kumimoji="0" lang="vi-VN" sz="2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khác</a:t>
            </a:r>
            <a:r>
              <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a:t>
            </a:r>
            <a:r>
              <a:rPr kumimoji="0" lang="en-US" sz="2000" b="0" i="0" u="none" strike="noStrike" kern="1200" cap="none" spc="0" normalizeH="0" baseline="-25000" noProof="0" dirty="0">
                <a:ln>
                  <a:noFill/>
                </a:ln>
                <a:solidFill>
                  <a:prstClr val="white"/>
                </a:solidFill>
                <a:effectLst/>
                <a:uLnTx/>
                <a:uFillTx/>
                <a:latin typeface="Times New Roman" panose="02020603050405020304" pitchFamily="18" charset="0"/>
                <a:cs typeface="Times New Roman" panose="02020603050405020304" pitchFamily="18" charset="0"/>
              </a:rPr>
              <a:t>3</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 P</a:t>
            </a:r>
            <a:r>
              <a:rPr kumimoji="0" lang="en-US" sz="2000" b="0" i="0" u="none" strike="noStrike" kern="1200" cap="none" spc="0" normalizeH="0" baseline="-25000" noProof="0" dirty="0">
                <a:ln>
                  <a:noFill/>
                </a:ln>
                <a:solidFill>
                  <a:prstClr val="white"/>
                </a:solidFill>
                <a:effectLst/>
                <a:uLnTx/>
                <a:uFillTx/>
                <a:latin typeface="Times New Roman" panose="02020603050405020304" pitchFamily="18" charset="0"/>
                <a:cs typeface="Times New Roman" panose="02020603050405020304" pitchFamily="18" charset="0"/>
              </a:rPr>
              <a:t>3</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a:t>
            </a:r>
            <a:r>
              <a:rPr kumimoji="0" lang="en-US" sz="2000" b="0" i="0" u="none" strike="noStrike" kern="1200" cap="none" spc="0" normalizeH="0" baseline="-25000" noProof="0" dirty="0">
                <a:ln>
                  <a:noFill/>
                </a:ln>
                <a:solidFill>
                  <a:prstClr val="white"/>
                </a:solidFill>
                <a:effectLst/>
                <a:uLnTx/>
                <a:uFillTx/>
                <a:latin typeface="Times New Roman" panose="02020603050405020304" pitchFamily="18" charset="0"/>
                <a:cs typeface="Times New Roman" panose="02020603050405020304" pitchFamily="18" charset="0"/>
              </a:rPr>
              <a:t>3</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 0,5.5.30 = 75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kW.h</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Điện năng mà gia đinh sử dụng trong 30 ngày là:</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 = A</a:t>
            </a:r>
            <a:r>
              <a:rPr kumimoji="0" lang="vi-VN" sz="2000" b="0" i="0" u="none" strike="noStrike" kern="1200" cap="none" spc="0" normalizeH="0" baseline="-25000" noProof="0" dirty="0">
                <a:ln>
                  <a:noFill/>
                </a:ln>
                <a:solidFill>
                  <a:prstClr val="white"/>
                </a:solidFill>
                <a:effectLst/>
                <a:uLnTx/>
                <a:uFillTx/>
                <a:latin typeface="Times New Roman" panose="02020603050405020304" pitchFamily="18" charset="0"/>
                <a:cs typeface="Times New Roman" panose="02020603050405020304" pitchFamily="18" charset="0"/>
              </a:rPr>
              <a:t>1</a:t>
            </a:r>
            <a:r>
              <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 A</a:t>
            </a:r>
            <a:r>
              <a:rPr kumimoji="0" lang="vi-VN" sz="2000" b="0" i="0" u="none" strike="noStrike" kern="1200" cap="none" spc="0" normalizeH="0" baseline="-25000" noProof="0" dirty="0">
                <a:ln>
                  <a:noFill/>
                </a:ln>
                <a:solidFill>
                  <a:prstClr val="white"/>
                </a:solidFill>
                <a:effectLst/>
                <a:uLnTx/>
                <a:uFillTx/>
                <a:latin typeface="Times New Roman" panose="02020603050405020304" pitchFamily="18" charset="0"/>
                <a:cs typeface="Times New Roman" panose="02020603050405020304" pitchFamily="18" charset="0"/>
              </a:rPr>
              <a:t>2</a:t>
            </a:r>
            <a:r>
              <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 A</a:t>
            </a:r>
            <a:r>
              <a:rPr kumimoji="0" lang="vi-VN" sz="2000" b="0" i="0" u="none" strike="noStrike" kern="1200" cap="none" spc="0" normalizeH="0" baseline="-25000" noProof="0" dirty="0">
                <a:ln>
                  <a:noFill/>
                </a:ln>
                <a:solidFill>
                  <a:prstClr val="white"/>
                </a:solidFill>
                <a:effectLst/>
                <a:uLnTx/>
                <a:uFillTx/>
                <a:latin typeface="Times New Roman" panose="02020603050405020304" pitchFamily="18" charset="0"/>
                <a:cs typeface="Times New Roman" panose="02020603050405020304" pitchFamily="18" charset="0"/>
              </a:rPr>
              <a:t>3</a:t>
            </a:r>
            <a:r>
              <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 45 + 36 + 75 = 156 </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r>
              <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kW.h</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j-lt"/>
                <a:ea typeface="+mn-ea"/>
                <a:cs typeface="+mn-cs"/>
              </a:rPr>
              <a:t>                                    </a:t>
            </a:r>
            <a:r>
              <a:rPr kumimoji="0" lang="en-US" sz="2000" b="0" i="0" u="none" strike="noStrike" kern="1200" cap="none" spc="0" normalizeH="0" baseline="0" noProof="0" dirty="0">
                <a:ln>
                  <a:noFill/>
                </a:ln>
                <a:solidFill>
                  <a:prstClr val="white"/>
                </a:solidFill>
                <a:effectLst/>
                <a:uLnTx/>
                <a:uFillTx/>
                <a:latin typeface="+mj-lt"/>
                <a:ea typeface="+mn-ea"/>
                <a:cs typeface="Times New Roman" pitchFamily="18" charset="0"/>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Đáp</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số</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156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kW.h</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j-lt"/>
              <a:ea typeface="+mn-ea"/>
              <a:cs typeface="+mn-cs"/>
            </a:endParaRPr>
          </a:p>
        </p:txBody>
      </p:sp>
      <p:sp>
        <p:nvSpPr>
          <p:cNvPr id="8" name="TextBox 7"/>
          <p:cNvSpPr txBox="1"/>
          <p:nvPr/>
        </p:nvSpPr>
        <p:spPr>
          <a:xfrm>
            <a:off x="5229285" y="3400425"/>
            <a:ext cx="2828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Bài</a:t>
            </a:r>
            <a:r>
              <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làm</a:t>
            </a:r>
            <a:endPar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998070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13000" r="-7000" b="-6000"/>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35" name="Rectangle 34">
            <a:extLst>
              <a:ext uri="{FF2B5EF4-FFF2-40B4-BE49-F238E27FC236}">
                <a16:creationId xmlns:a16="http://schemas.microsoft.com/office/drawing/2014/main" xmlns="" id="{10269752-BAA4-450A-85E7-DB61BC0BDF96}"/>
              </a:ext>
            </a:extLst>
          </p:cNvPr>
          <p:cNvSpPr/>
          <p:nvPr/>
        </p:nvSpPr>
        <p:spPr>
          <a:xfrm>
            <a:off x="3018270" y="55448"/>
            <a:ext cx="529420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3 – VẬT LÍ 9</a:t>
            </a:r>
          </a:p>
        </p:txBody>
      </p:sp>
      <p:sp>
        <p:nvSpPr>
          <p:cNvPr id="7" name="Title 4">
            <a:extLst>
              <a:ext uri="{FF2B5EF4-FFF2-40B4-BE49-F238E27FC236}">
                <a16:creationId xmlns:a16="http://schemas.microsoft.com/office/drawing/2014/main" xmlns="" id="{4E69F712-3725-4904-B079-6241BD14B766}"/>
              </a:ext>
            </a:extLst>
          </p:cNvPr>
          <p:cNvSpPr txBox="1">
            <a:spLocks/>
          </p:cNvSpPr>
          <p:nvPr/>
        </p:nvSpPr>
        <p:spPr>
          <a:xfrm>
            <a:off x="464025"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B. BÀI TẬP ÁP DỤNG</a:t>
            </a:r>
            <a:endParaRPr kumimoji="0" lang="en-US" sz="7200" b="0"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I. </a:t>
            </a:r>
            <a:r>
              <a:rPr kumimoji="0" lang="vi-VN"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TỰ LUẬN</a:t>
            </a:r>
            <a:endParaRPr kumimoji="0" lang="en-US" sz="7200" b="0"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5" name="Rectangle 4"/>
          <p:cNvSpPr/>
          <p:nvPr/>
        </p:nvSpPr>
        <p:spPr>
          <a:xfrm>
            <a:off x="1300175" y="1500182"/>
            <a:ext cx="9972663" cy="1631216"/>
          </a:xfrm>
          <a:prstGeom prst="rect">
            <a:avLst/>
          </a:prstGeom>
        </p:spPr>
        <p:txBody>
          <a:bodyPr wrap="square">
            <a:spAutoFit/>
          </a:bodyPr>
          <a:lstStyle/>
          <a:p>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4: </a:t>
            </a:r>
            <a:r>
              <a:rPr lang="en-US" sz="2000" i="1" dirty="0" err="1">
                <a:solidFill>
                  <a:srgbClr val="FFFF00"/>
                </a:solidFill>
                <a:latin typeface="Times New Roman" pitchFamily="18" charset="0"/>
                <a:cs typeface="Times New Roman" pitchFamily="18" charset="0"/>
              </a:rPr>
              <a:t>Một</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ấm</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điện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loại</a:t>
            </a:r>
            <a:r>
              <a:rPr lang="en-US" sz="2000" i="1" dirty="0">
                <a:solidFill>
                  <a:srgbClr val="FFFF00"/>
                </a:solidFill>
                <a:latin typeface="Times New Roman" pitchFamily="18" charset="0"/>
                <a:cs typeface="Times New Roman" pitchFamily="18" charset="0"/>
              </a:rPr>
              <a:t> 220V – 1100W </a:t>
            </a:r>
            <a:r>
              <a:rPr lang="en-US" sz="2000" i="1" dirty="0" err="1">
                <a:solidFill>
                  <a:srgbClr val="FFFF00"/>
                </a:solidFill>
                <a:latin typeface="Times New Roman" pitchFamily="18" charset="0"/>
                <a:cs typeface="Times New Roman" pitchFamily="18" charset="0"/>
              </a:rPr>
              <a:t>được</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sử</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dụng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với</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hiệu</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điện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thế</a:t>
            </a:r>
            <a:r>
              <a:rPr lang="en-US" sz="2000" i="1" dirty="0">
                <a:solidFill>
                  <a:srgbClr val="FFFF00"/>
                </a:solidFill>
                <a:latin typeface="Times New Roman" pitchFamily="18" charset="0"/>
                <a:cs typeface="Times New Roman" pitchFamily="18" charset="0"/>
              </a:rPr>
              <a:t> 220V </a:t>
            </a:r>
            <a:r>
              <a:rPr lang="en-US" sz="2000" i="1" dirty="0" err="1">
                <a:solidFill>
                  <a:srgbClr val="FFFF00"/>
                </a:solidFill>
                <a:latin typeface="Times New Roman" pitchFamily="18" charset="0"/>
                <a:cs typeface="Times New Roman" pitchFamily="18" charset="0"/>
              </a:rPr>
              <a:t>để</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đun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nước</a:t>
            </a:r>
            <a:r>
              <a:rPr lang="en-US" sz="2000" i="1" dirty="0">
                <a:solidFill>
                  <a:srgbClr val="FFFF00"/>
                </a:solidFill>
                <a:latin typeface="Times New Roman" pitchFamily="18" charset="0"/>
                <a:cs typeface="Times New Roman" pitchFamily="18" charset="0"/>
              </a:rPr>
              <a:t>.</a:t>
            </a:r>
          </a:p>
          <a:p>
            <a:r>
              <a:rPr lang="en-US" sz="2000" i="1" dirty="0">
                <a:solidFill>
                  <a:srgbClr val="FFFF00"/>
                </a:solidFill>
                <a:latin typeface="Times New Roman" pitchFamily="18" charset="0"/>
                <a:cs typeface="Times New Roman" pitchFamily="18" charset="0"/>
              </a:rPr>
              <a:t>a) </a:t>
            </a:r>
            <a:r>
              <a:rPr lang="en-US" sz="2000" i="1" dirty="0" err="1">
                <a:solidFill>
                  <a:srgbClr val="FFFF00"/>
                </a:solidFill>
                <a:latin typeface="Times New Roman" pitchFamily="18" charset="0"/>
                <a:cs typeface="Times New Roman" pitchFamily="18" charset="0"/>
              </a:rPr>
              <a:t>Tính</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cường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độ</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dòng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điện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chạy</a:t>
            </a:r>
            <a:r>
              <a:rPr lang="en-US" sz="2000" i="1" dirty="0">
                <a:solidFill>
                  <a:srgbClr val="FFFF00"/>
                </a:solidFill>
                <a:latin typeface="Times New Roman" pitchFamily="18" charset="0"/>
                <a:cs typeface="Times New Roman" pitchFamily="18" charset="0"/>
              </a:rPr>
              <a:t> qua </a:t>
            </a:r>
            <a:r>
              <a:rPr lang="en-US" sz="2000" i="1" dirty="0" err="1">
                <a:solidFill>
                  <a:srgbClr val="FFFF00"/>
                </a:solidFill>
                <a:latin typeface="Times New Roman" pitchFamily="18" charset="0"/>
                <a:cs typeface="Times New Roman" pitchFamily="18" charset="0"/>
              </a:rPr>
              <a:t>dây</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đun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của</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ấm</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khi</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đó</a:t>
            </a:r>
            <a:r>
              <a:rPr lang="en-US" sz="2000" i="1" dirty="0">
                <a:solidFill>
                  <a:srgbClr val="FFFF00"/>
                </a:solidFill>
                <a:latin typeface="Times New Roman" pitchFamily="18" charset="0"/>
                <a:cs typeface="Times New Roman" pitchFamily="18" charset="0"/>
              </a:rPr>
              <a:t>.</a:t>
            </a:r>
          </a:p>
          <a:p>
            <a:r>
              <a:rPr lang="en-US" sz="2000" i="1" dirty="0">
                <a:solidFill>
                  <a:srgbClr val="FFFF00"/>
                </a:solidFill>
                <a:latin typeface="Times New Roman" pitchFamily="18" charset="0"/>
                <a:cs typeface="Times New Roman" pitchFamily="18" charset="0"/>
              </a:rPr>
              <a:t>b) </a:t>
            </a:r>
            <a:r>
              <a:rPr lang="en-US" sz="2000" i="1" dirty="0" err="1">
                <a:solidFill>
                  <a:srgbClr val="FFFF00"/>
                </a:solidFill>
                <a:latin typeface="Times New Roman" pitchFamily="18" charset="0"/>
                <a:cs typeface="Times New Roman" pitchFamily="18" charset="0"/>
              </a:rPr>
              <a:t>Thời</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gian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dùng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ấm</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để</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đun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nước</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của</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mỗi</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ngày</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là</a:t>
            </a:r>
            <a:r>
              <a:rPr lang="en-US" sz="2000" i="1" dirty="0">
                <a:solidFill>
                  <a:srgbClr val="FFFF00"/>
                </a:solidFill>
                <a:latin typeface="Times New Roman" pitchFamily="18" charset="0"/>
                <a:cs typeface="Times New Roman" pitchFamily="18" charset="0"/>
              </a:rPr>
              <a:t> 30 </a:t>
            </a:r>
            <a:r>
              <a:rPr lang="en-US" sz="2000" i="1" dirty="0" err="1">
                <a:solidFill>
                  <a:srgbClr val="FFFF00"/>
                </a:solidFill>
                <a:latin typeface="Times New Roman" pitchFamily="18" charset="0"/>
                <a:cs typeface="Times New Roman" pitchFamily="18" charset="0"/>
              </a:rPr>
              <a:t>phút</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Hỏi</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trong</a:t>
            </a:r>
            <a:r>
              <a:rPr lang="en-US" sz="2000" i="1" dirty="0">
                <a:solidFill>
                  <a:srgbClr val="FFFF00"/>
                </a:solidFill>
                <a:latin typeface="Times New Roman" pitchFamily="18" charset="0"/>
                <a:cs typeface="Times New Roman" pitchFamily="18" charset="0"/>
              </a:rPr>
              <a:t> 1 </a:t>
            </a:r>
            <a:r>
              <a:rPr lang="en-US" sz="2000" i="1" dirty="0" err="1">
                <a:solidFill>
                  <a:srgbClr val="FFFF00"/>
                </a:solidFill>
                <a:latin typeface="Times New Roman" pitchFamily="18" charset="0"/>
                <a:cs typeface="Times New Roman" pitchFamily="18" charset="0"/>
              </a:rPr>
              <a:t>tháng</a:t>
            </a:r>
            <a:r>
              <a:rPr lang="en-US" sz="2000" i="1" dirty="0">
                <a:solidFill>
                  <a:srgbClr val="FFFF00"/>
                </a:solidFill>
                <a:latin typeface="Times New Roman" pitchFamily="18" charset="0"/>
                <a:cs typeface="Times New Roman" pitchFamily="18" charset="0"/>
              </a:rPr>
              <a:t> (30 </a:t>
            </a:r>
            <a:r>
              <a:rPr lang="en-US" sz="2000" i="1" dirty="0" err="1">
                <a:solidFill>
                  <a:srgbClr val="FFFF00"/>
                </a:solidFill>
                <a:latin typeface="Times New Roman" pitchFamily="18" charset="0"/>
                <a:cs typeface="Times New Roman" pitchFamily="18" charset="0"/>
              </a:rPr>
              <a:t>ngày</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phải</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trả</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bao</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nhiêu</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tiền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điện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cho</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việc</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đun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nước</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này</a:t>
            </a:r>
            <a:r>
              <a:rPr lang="en-US" sz="2000" i="1" dirty="0">
                <a:solidFill>
                  <a:srgbClr val="FFFF00"/>
                </a:solidFill>
                <a:latin typeface="Times New Roman" pitchFamily="18" charset="0"/>
                <a:cs typeface="Times New Roman" pitchFamily="18" charset="0"/>
              </a:rPr>
              <a:t>? Cho </a:t>
            </a:r>
            <a:r>
              <a:rPr lang="en-US" sz="2000" i="1" dirty="0" err="1">
                <a:solidFill>
                  <a:srgbClr val="FFFF00"/>
                </a:solidFill>
                <a:latin typeface="Times New Roman" pitchFamily="18" charset="0"/>
                <a:cs typeface="Times New Roman" pitchFamily="18" charset="0"/>
              </a:rPr>
              <a:t>rằng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giá</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tiền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điện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là</a:t>
            </a:r>
            <a:r>
              <a:rPr lang="en-US" sz="2000" i="1" dirty="0">
                <a:solidFill>
                  <a:srgbClr val="FFFF00"/>
                </a:solidFill>
                <a:latin typeface="Times New Roman" pitchFamily="18" charset="0"/>
                <a:cs typeface="Times New Roman" pitchFamily="18" charset="0"/>
              </a:rPr>
              <a:t> 1500đ/</a:t>
            </a:r>
            <a:r>
              <a:rPr lang="en-US" sz="2000" i="1" dirty="0" err="1">
                <a:solidFill>
                  <a:srgbClr val="FFFF00"/>
                </a:solidFill>
                <a:latin typeface="Times New Roman" pitchFamily="18" charset="0"/>
                <a:cs typeface="Times New Roman" pitchFamily="18" charset="0"/>
              </a:rPr>
              <a:t>kW.h</a:t>
            </a:r>
            <a:endParaRPr lang="en-US" sz="2000" i="1" dirty="0">
              <a:solidFill>
                <a:srgbClr val="FFFF00"/>
              </a:solidFill>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9" name="TextBox 8"/>
          <p:cNvSpPr txBox="1"/>
          <p:nvPr/>
        </p:nvSpPr>
        <p:spPr>
          <a:xfrm>
            <a:off x="6147955" y="3000361"/>
            <a:ext cx="2828925" cy="400110"/>
          </a:xfrm>
          <a:prstGeom prst="rect">
            <a:avLst/>
          </a:prstGeom>
          <a:noFill/>
        </p:spPr>
        <p:txBody>
          <a:bodyPr wrap="square" rtlCol="0">
            <a:spAutoFit/>
          </a:bodyPr>
          <a:lstStyle/>
          <a:p>
            <a:r>
              <a:rPr lang="en-US" sz="2000" dirty="0" err="1">
                <a:solidFill>
                  <a:srgbClr val="FF0000"/>
                </a:solidFill>
                <a:latin typeface="Times New Roman" pitchFamily="18" charset="0"/>
                <a:cs typeface="Times New Roman" pitchFamily="18" charset="0"/>
              </a:rPr>
              <a:t>Bài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làm</a:t>
            </a:r>
            <a:endParaRPr lang="en-US" sz="2000" dirty="0">
              <a:solidFill>
                <a:srgbClr val="FF0000"/>
              </a:solidFill>
              <a:latin typeface="Times New Roman" pitchFamily="18" charset="0"/>
              <a:cs typeface="Times New Roman" pitchFamily="18" charset="0"/>
            </a:endParaRPr>
          </a:p>
        </p:txBody>
      </p:sp>
      <p:sp>
        <p:nvSpPr>
          <p:cNvPr id="11" name="TextBox 10"/>
          <p:cNvSpPr txBox="1"/>
          <p:nvPr/>
        </p:nvSpPr>
        <p:spPr>
          <a:xfrm>
            <a:off x="2126375" y="3124241"/>
            <a:ext cx="2828925" cy="400110"/>
          </a:xfrm>
          <a:prstGeom prst="rect">
            <a:avLst/>
          </a:prstGeom>
          <a:noFill/>
        </p:spPr>
        <p:txBody>
          <a:bodyPr wrap="square" rtlCol="0">
            <a:spAutoFit/>
          </a:bodyPr>
          <a:lstStyle/>
          <a:p>
            <a:r>
              <a:rPr lang="en-US" sz="2000" dirty="0" err="1">
                <a:solidFill>
                  <a:srgbClr val="FF0000"/>
                </a:solidFill>
                <a:latin typeface="Times New Roman" pitchFamily="18" charset="0"/>
                <a:cs typeface="Times New Roman" pitchFamily="18" charset="0"/>
              </a:rPr>
              <a:t>Tóm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tắt</a:t>
            </a:r>
            <a:endParaRPr lang="en-US" sz="2000" dirty="0">
              <a:solidFill>
                <a:srgbClr val="FF0000"/>
              </a:solidFill>
              <a:latin typeface="Times New Roman" pitchFamily="18" charset="0"/>
              <a:cs typeface="Times New Roman" pitchFamily="18" charset="0"/>
            </a:endParaRPr>
          </a:p>
        </p:txBody>
      </p:sp>
      <p:sp>
        <p:nvSpPr>
          <p:cNvPr id="12" name="Rectangle 11"/>
          <p:cNvSpPr/>
          <p:nvPr/>
        </p:nvSpPr>
        <p:spPr>
          <a:xfrm>
            <a:off x="5023982" y="3432166"/>
            <a:ext cx="6096000" cy="3170099"/>
          </a:xfrm>
          <a:prstGeom prst="rect">
            <a:avLst/>
          </a:prstGeom>
        </p:spPr>
        <p:txBody>
          <a:bodyPr>
            <a:spAutoFit/>
          </a:bodyPr>
          <a:lstStyle/>
          <a:p>
            <a:r>
              <a:rPr lang="vi-VN" sz="2000" dirty="0">
                <a:solidFill>
                  <a:schemeClr val="bg1"/>
                </a:solidFill>
                <a:latin typeface="Times New Roman" pitchFamily="18" charset="0"/>
                <a:cs typeface="Times New Roman" pitchFamily="18" charset="0"/>
              </a:rPr>
              <a:t>a) Vì U</a:t>
            </a:r>
            <a:r>
              <a:rPr lang="vi-VN" sz="2000" baseline="-25000" dirty="0">
                <a:solidFill>
                  <a:schemeClr val="bg1"/>
                </a:solidFill>
                <a:latin typeface="Times New Roman" pitchFamily="18" charset="0"/>
                <a:cs typeface="Times New Roman" pitchFamily="18" charset="0"/>
              </a:rPr>
              <a:t>Đ</a:t>
            </a:r>
            <a:r>
              <a:rPr lang="vi-VN" sz="2000" dirty="0">
                <a:solidFill>
                  <a:schemeClr val="bg1"/>
                </a:solidFill>
                <a:latin typeface="Times New Roman" pitchFamily="18" charset="0"/>
                <a:cs typeface="Times New Roman" pitchFamily="18" charset="0"/>
              </a:rPr>
              <a:t> = U = 220V nên công suất tiêu thụ của đèn bằng công suất định mức:</a:t>
            </a:r>
          </a:p>
          <a:p>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P = P</a:t>
            </a:r>
            <a:r>
              <a:rPr lang="vi-VN" sz="2000" baseline="-25000" dirty="0">
                <a:solidFill>
                  <a:schemeClr val="bg1"/>
                </a:solidFill>
                <a:latin typeface="Times New Roman" pitchFamily="18" charset="0"/>
                <a:cs typeface="Times New Roman" pitchFamily="18" charset="0"/>
              </a:rPr>
              <a:t>Đ</a:t>
            </a:r>
            <a:r>
              <a:rPr lang="vi-VN" sz="2000" dirty="0">
                <a:solidFill>
                  <a:schemeClr val="bg1"/>
                </a:solidFill>
                <a:latin typeface="Times New Roman" pitchFamily="18" charset="0"/>
                <a:cs typeface="Times New Roman" pitchFamily="18" charset="0"/>
              </a:rPr>
              <a:t> = 1100W = 1,1kW</a:t>
            </a:r>
          </a:p>
          <a:p>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Cường độ dòng điện qua dây nung:</a:t>
            </a:r>
          </a:p>
          <a:p>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P = UI ⇒ I = P / U = 1100 / 220 = 5A.</a:t>
            </a:r>
          </a:p>
          <a:p>
            <a:r>
              <a:rPr lang="vi-VN" sz="2000" dirty="0">
                <a:solidFill>
                  <a:schemeClr val="bg1"/>
                </a:solidFill>
                <a:latin typeface="Times New Roman" pitchFamily="18" charset="0"/>
                <a:cs typeface="Times New Roman" pitchFamily="18" charset="0"/>
              </a:rPr>
              <a:t>b) Điện năng tiêu thụ của dây trong 30 ngày</a:t>
            </a:r>
          </a:p>
          <a:p>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A = P.t = 1,1kW.15h = 16,5kW.h</a:t>
            </a:r>
          </a:p>
          <a:p>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Tiền điện phải trả: T = 16,5.1000 = 16500 đồng.</a:t>
            </a:r>
            <a:endParaRPr lang="en-US" sz="2000" dirty="0">
              <a:solidFill>
                <a:schemeClr val="bg1"/>
              </a:solidFill>
              <a:latin typeface="Times New Roman" pitchFamily="18" charset="0"/>
              <a:cs typeface="Times New Roman" pitchFamily="18" charset="0"/>
            </a:endParaRPr>
          </a:p>
          <a:p>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Đáp</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số</a:t>
            </a:r>
            <a:r>
              <a:rPr lang="en-US" sz="2000" dirty="0">
                <a:solidFill>
                  <a:schemeClr val="bg1"/>
                </a:solidFill>
                <a:latin typeface="Times New Roman" pitchFamily="18" charset="0"/>
                <a:cs typeface="Times New Roman" pitchFamily="18" charset="0"/>
              </a:rPr>
              <a:t>: a, 5A</a:t>
            </a:r>
          </a:p>
          <a:p>
            <a:r>
              <a:rPr lang="en-US" sz="2000" dirty="0">
                <a:solidFill>
                  <a:schemeClr val="bg1"/>
                </a:solidFill>
                <a:latin typeface="Times New Roman" pitchFamily="18" charset="0"/>
                <a:cs typeface="Times New Roman" pitchFamily="18" charset="0"/>
              </a:rPr>
              <a:t>                                                 b, 16500 </a:t>
            </a:r>
            <a:r>
              <a:rPr lang="en-US" sz="2000" dirty="0" err="1">
                <a:solidFill>
                  <a:schemeClr val="bg1"/>
                </a:solidFill>
                <a:latin typeface="Times New Roman" pitchFamily="18" charset="0"/>
                <a:cs typeface="Times New Roman" pitchFamily="18" charset="0"/>
              </a:rPr>
              <a:t>đồng</a:t>
            </a:r>
            <a:endParaRPr lang="vi-VN" sz="2000" dirty="0">
              <a:solidFill>
                <a:schemeClr val="bg1"/>
              </a:solidFill>
              <a:latin typeface="Times New Roman" pitchFamily="18" charset="0"/>
              <a:cs typeface="Times New Roman" pitchFamily="18" charset="0"/>
            </a:endParaRPr>
          </a:p>
        </p:txBody>
      </p:sp>
      <p:sp>
        <p:nvSpPr>
          <p:cNvPr id="10" name="Rectangle 9"/>
          <p:cNvSpPr/>
          <p:nvPr/>
        </p:nvSpPr>
        <p:spPr>
          <a:xfrm>
            <a:off x="1685944" y="3529005"/>
            <a:ext cx="4588520" cy="2616101"/>
          </a:xfrm>
          <a:prstGeom prst="rect">
            <a:avLst/>
          </a:prstGeom>
        </p:spPr>
        <p:txBody>
          <a:bodyPr>
            <a:spAutoFit/>
          </a:bodyPr>
          <a:lstStyle/>
          <a:p>
            <a:r>
              <a:rPr lang="vi-VN" sz="2000" dirty="0">
                <a:solidFill>
                  <a:schemeClr val="bg1"/>
                </a:solidFill>
                <a:latin typeface="+mj-lt"/>
              </a:rPr>
              <a:t>U</a:t>
            </a:r>
            <a:r>
              <a:rPr lang="vi-VN" sz="2000" baseline="-25000" dirty="0">
                <a:solidFill>
                  <a:schemeClr val="bg1"/>
                </a:solidFill>
                <a:latin typeface="+mj-lt"/>
              </a:rPr>
              <a:t>Đ</a:t>
            </a:r>
            <a:r>
              <a:rPr lang="vi-VN" sz="2000" dirty="0">
                <a:solidFill>
                  <a:schemeClr val="bg1"/>
                </a:solidFill>
                <a:latin typeface="+mj-lt"/>
              </a:rPr>
              <a:t> = 220V; </a:t>
            </a:r>
            <a:endParaRPr lang="en-US" sz="2000" dirty="0">
              <a:solidFill>
                <a:schemeClr val="bg1"/>
              </a:solidFill>
              <a:latin typeface="+mj-lt"/>
            </a:endParaRPr>
          </a:p>
          <a:p>
            <a:r>
              <a:rPr lang="vi-VN" sz="2000" dirty="0">
                <a:solidFill>
                  <a:schemeClr val="bg1"/>
                </a:solidFill>
                <a:latin typeface="+mj-lt"/>
              </a:rPr>
              <a:t>P</a:t>
            </a:r>
            <a:r>
              <a:rPr lang="vi-VN" sz="2000" baseline="-25000" dirty="0">
                <a:solidFill>
                  <a:schemeClr val="bg1"/>
                </a:solidFill>
                <a:latin typeface="+mj-lt"/>
              </a:rPr>
              <a:t>Đ</a:t>
            </a:r>
            <a:r>
              <a:rPr lang="vi-VN" sz="2000" dirty="0">
                <a:solidFill>
                  <a:schemeClr val="bg1"/>
                </a:solidFill>
                <a:latin typeface="+mj-lt"/>
              </a:rPr>
              <a:t> = 1100W = 1,1kW;</a:t>
            </a:r>
            <a:endParaRPr lang="en-US" sz="2000" dirty="0">
              <a:solidFill>
                <a:schemeClr val="bg1"/>
              </a:solidFill>
              <a:latin typeface="+mj-lt"/>
            </a:endParaRPr>
          </a:p>
          <a:p>
            <a:r>
              <a:rPr lang="vi-VN" sz="2000" dirty="0">
                <a:solidFill>
                  <a:schemeClr val="bg1"/>
                </a:solidFill>
                <a:latin typeface="+mj-lt"/>
              </a:rPr>
              <a:t> U = 220V;</a:t>
            </a:r>
          </a:p>
          <a:p>
            <a:r>
              <a:rPr lang="vi-VN" sz="2000" dirty="0">
                <a:solidFill>
                  <a:schemeClr val="bg1"/>
                </a:solidFill>
                <a:latin typeface="+mj-lt"/>
              </a:rPr>
              <a:t> t</a:t>
            </a:r>
            <a:r>
              <a:rPr lang="vi-VN" sz="2000" baseline="-25000" dirty="0">
                <a:solidFill>
                  <a:schemeClr val="bg1"/>
                </a:solidFill>
                <a:latin typeface="+mj-lt"/>
              </a:rPr>
              <a:t>0</a:t>
            </a:r>
            <a:r>
              <a:rPr lang="vi-VN" sz="2000" dirty="0">
                <a:solidFill>
                  <a:schemeClr val="bg1"/>
                </a:solidFill>
                <a:latin typeface="+mj-lt"/>
              </a:rPr>
              <a:t> = 30 phút = 0,5h; </a:t>
            </a:r>
            <a:endParaRPr lang="en-US" sz="2000" dirty="0">
              <a:solidFill>
                <a:schemeClr val="bg1"/>
              </a:solidFill>
              <a:latin typeface="+mj-lt"/>
            </a:endParaRPr>
          </a:p>
          <a:p>
            <a:r>
              <a:rPr lang="vi-VN" sz="2000" dirty="0">
                <a:solidFill>
                  <a:schemeClr val="bg1"/>
                </a:solidFill>
                <a:latin typeface="+mj-lt"/>
              </a:rPr>
              <a:t>t = 0,5.30 = 15h;</a:t>
            </a:r>
            <a:endParaRPr lang="en-US" sz="2000" dirty="0">
              <a:solidFill>
                <a:schemeClr val="bg1"/>
              </a:solidFill>
              <a:latin typeface="+mj-lt"/>
            </a:endParaRPr>
          </a:p>
          <a:p>
            <a:r>
              <a:rPr lang="vi-VN" sz="2000" dirty="0">
                <a:solidFill>
                  <a:schemeClr val="bg1"/>
                </a:solidFill>
                <a:latin typeface="+mj-lt"/>
              </a:rPr>
              <a:t> 1000đ/kW.h; </a:t>
            </a:r>
            <a:endParaRPr lang="en-US" sz="2000" dirty="0">
              <a:solidFill>
                <a:schemeClr val="bg1"/>
              </a:solidFill>
              <a:latin typeface="+mj-lt"/>
            </a:endParaRPr>
          </a:p>
          <a:p>
            <a:r>
              <a:rPr lang="vi-VN" sz="2000" dirty="0">
                <a:solidFill>
                  <a:schemeClr val="bg1"/>
                </a:solidFill>
                <a:latin typeface="+mj-lt"/>
              </a:rPr>
              <a:t>a</a:t>
            </a:r>
            <a:r>
              <a:rPr lang="en-US" sz="2000" dirty="0">
                <a:solidFill>
                  <a:schemeClr val="bg1"/>
                </a:solidFill>
                <a:latin typeface="+mj-lt"/>
              </a:rPr>
              <a:t>,</a:t>
            </a:r>
            <a:r>
              <a:rPr lang="vi-VN" sz="2000" dirty="0">
                <a:solidFill>
                  <a:schemeClr val="bg1"/>
                </a:solidFill>
                <a:latin typeface="+mj-lt"/>
              </a:rPr>
              <a:t> I = ?</a:t>
            </a:r>
          </a:p>
          <a:p>
            <a:r>
              <a:rPr lang="en-US" sz="2400" dirty="0">
                <a:solidFill>
                  <a:schemeClr val="bg1"/>
                </a:solidFill>
                <a:latin typeface="+mj-lt"/>
                <a:cs typeface="Times New Roman" pitchFamily="18" charset="0"/>
              </a:rPr>
              <a:t>b,</a:t>
            </a:r>
            <a:r>
              <a:rPr lang="vi-VN" sz="2000" dirty="0">
                <a:solidFill>
                  <a:schemeClr val="bg1"/>
                </a:solidFill>
                <a:latin typeface="+mj-lt"/>
              </a:rPr>
              <a:t>Tiền T = ?</a:t>
            </a:r>
            <a:r>
              <a:rPr lang="en-US" sz="2000" dirty="0">
                <a:solidFill>
                  <a:schemeClr val="bg1"/>
                </a:solidFill>
                <a:latin typeface="+mj-lt"/>
              </a:rPr>
              <a:t> </a:t>
            </a:r>
            <a:r>
              <a:rPr lang="vi-VN" sz="2000" dirty="0">
                <a:solidFill>
                  <a:schemeClr val="bg1"/>
                </a:solidFill>
                <a:latin typeface="+mj-lt"/>
              </a:rPr>
              <a:t>đồng</a:t>
            </a:r>
          </a:p>
        </p:txBody>
      </p:sp>
      <p:cxnSp>
        <p:nvCxnSpPr>
          <p:cNvPr id="13" name="Straight Connector 12">
            <a:extLst>
              <a:ext uri="{FF2B5EF4-FFF2-40B4-BE49-F238E27FC236}">
                <a16:creationId xmlns:a16="http://schemas.microsoft.com/office/drawing/2014/main" xmlns="" id="{5A42C66A-8ACF-4A6C-AF99-0EA12FD6DCE8}"/>
              </a:ext>
            </a:extLst>
          </p:cNvPr>
          <p:cNvCxnSpPr/>
          <p:nvPr/>
        </p:nvCxnSpPr>
        <p:spPr>
          <a:xfrm>
            <a:off x="1316702" y="5400677"/>
            <a:ext cx="3071812" cy="142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6925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227221"/>
            <a:ext cx="12192000" cy="5630779"/>
          </a:xfrm>
          <a:prstGeom prst="rect">
            <a:avLst/>
          </a:prstGeom>
        </p:spPr>
      </p:pic>
      <p:sp>
        <p:nvSpPr>
          <p:cNvPr id="3" name="Content Placeholder 2"/>
          <p:cNvSpPr>
            <a:spLocks noGrp="1"/>
          </p:cNvSpPr>
          <p:nvPr>
            <p:ph idx="1"/>
          </p:nvPr>
        </p:nvSpPr>
        <p:spPr>
          <a:xfrm>
            <a:off x="1752600" y="609600"/>
            <a:ext cx="8915400" cy="3276600"/>
          </a:xfrm>
        </p:spPr>
        <p:txBody>
          <a:bodyPr>
            <a:normAutofit/>
            <a:scene3d>
              <a:camera prst="orthographicFront"/>
              <a:lightRig rig="threePt" dir="t"/>
            </a:scene3d>
            <a:sp3d extrusionH="57150">
              <a:bevelT w="38100" h="38100" prst="angle"/>
            </a:sp3d>
          </a:bodyPr>
          <a:lstStyle/>
          <a:p>
            <a:pPr marL="0" indent="0" algn="ctr">
              <a:buNone/>
            </a:pPr>
            <a:endParaRPr lang="en-US" sz="4400" b="1" dirty="0">
              <a:solidFill>
                <a:srgbClr val="00B050"/>
              </a:solidFill>
              <a:effectLst>
                <a:outerShdw blurRad="88900" dist="50800" dir="8100000" sx="83000" sy="83000" algn="ctr" rotWithShape="0">
                  <a:srgbClr val="000000">
                    <a:alpha val="0"/>
                  </a:srgbClr>
                </a:outerShdw>
              </a:effectLst>
              <a:latin typeface="Times New Roman" panose="02020603050405020304" pitchFamily="18" charset="0"/>
              <a:cs typeface="Times New Roman" panose="02020603050405020304" pitchFamily="18" charset="0"/>
            </a:endParaRPr>
          </a:p>
          <a:p>
            <a:pPr marL="0" indent="0">
              <a:buNone/>
            </a:pPr>
            <a:r>
              <a:rPr lang="en-US" sz="2400" b="1" dirty="0">
                <a:solidFill>
                  <a:srgbClr val="92D050"/>
                </a:solidFill>
                <a:effectLst>
                  <a:outerShdw blurRad="88900" dist="50800" dir="8100000" sx="83000" sy="83000" algn="ctr" rotWithShape="0">
                    <a:srgbClr val="000000">
                      <a:alpha val="0"/>
                    </a:srgbClr>
                  </a:outerShdw>
                </a:effectLst>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a16="http://schemas.microsoft.com/office/drawing/2014/main" xmlns="" id="{FEE35091-D48A-4A19-B80C-1CF29B0A44D0}"/>
              </a:ext>
            </a:extLst>
          </p:cNvPr>
          <p:cNvSpPr/>
          <p:nvPr/>
        </p:nvSpPr>
        <p:spPr>
          <a:xfrm>
            <a:off x="2286002" y="435115"/>
            <a:ext cx="8866887" cy="707886"/>
          </a:xfrm>
          <a:prstGeom prst="rect">
            <a:avLst/>
          </a:prstGeom>
          <a:noFill/>
        </p:spPr>
        <p:txBody>
          <a:bodyPr wrap="square" lIns="91440" tIns="45720" rIns="91440" bIns="45720">
            <a:spAutoFit/>
          </a:bodyPr>
          <a:lstStyle/>
          <a:p>
            <a:pPr algn="ctr"/>
            <a:r>
              <a:rPr lang="en-US" sz="4000" b="1" dirty="0">
                <a:ln w="22225">
                  <a:solidFill>
                    <a:schemeClr val="accent2"/>
                  </a:solidFill>
                  <a:prstDash val="solid"/>
                </a:ln>
                <a:solidFill>
                  <a:srgbClr val="FF0000"/>
                </a:solidFill>
              </a:rPr>
              <a:t>CHÀO MỪNG </a:t>
            </a:r>
            <a:r>
              <a:rPr lang="en-US" sz="4000" b="1">
                <a:ln w="22225">
                  <a:solidFill>
                    <a:schemeClr val="accent2"/>
                  </a:solidFill>
                  <a:prstDash val="solid"/>
                </a:ln>
                <a:solidFill>
                  <a:srgbClr val="FF0000"/>
                </a:solidFill>
              </a:rPr>
              <a:t>CÁC </a:t>
            </a:r>
            <a:r>
              <a:rPr lang="en-US" sz="4000" b="1" smtClean="0">
                <a:ln w="22225">
                  <a:solidFill>
                    <a:schemeClr val="accent2"/>
                  </a:solidFill>
                  <a:prstDash val="solid"/>
                </a:ln>
                <a:solidFill>
                  <a:srgbClr val="FF0000"/>
                </a:solidFill>
              </a:rPr>
              <a:t>CON </a:t>
            </a:r>
            <a:r>
              <a:rPr lang="en-US" sz="4000" b="1" dirty="0">
                <a:ln w="22225">
                  <a:solidFill>
                    <a:schemeClr val="accent2"/>
                  </a:solidFill>
                  <a:prstDash val="solid"/>
                </a:ln>
                <a:solidFill>
                  <a:srgbClr val="FF0000"/>
                </a:solidFill>
              </a:rPr>
              <a:t>HỌC SINH </a:t>
            </a:r>
          </a:p>
        </p:txBody>
      </p:sp>
      <p:pic>
        <p:nvPicPr>
          <p:cNvPr id="4" name="Picture 3"/>
          <p:cNvPicPr>
            <a:picLocks noChangeAspect="1"/>
          </p:cNvPicPr>
          <p:nvPr/>
        </p:nvPicPr>
        <p:blipFill>
          <a:blip r:embed="rId3"/>
          <a:stretch>
            <a:fillRect/>
          </a:stretch>
        </p:blipFill>
        <p:spPr>
          <a:xfrm>
            <a:off x="1583655" y="2757162"/>
            <a:ext cx="4247756" cy="3087984"/>
          </a:xfrm>
          <a:prstGeom prst="rect">
            <a:avLst/>
          </a:prstGeom>
        </p:spPr>
      </p:pic>
      <p:sp>
        <p:nvSpPr>
          <p:cNvPr id="6" name="Rectangle 5">
            <a:extLst>
              <a:ext uri="{FF2B5EF4-FFF2-40B4-BE49-F238E27FC236}">
                <a16:creationId xmlns:a16="http://schemas.microsoft.com/office/drawing/2014/main" xmlns="" id="{293F712E-EDE6-42BA-B7A8-4C8D1F226216}"/>
              </a:ext>
            </a:extLst>
          </p:cNvPr>
          <p:cNvSpPr/>
          <p:nvPr/>
        </p:nvSpPr>
        <p:spPr>
          <a:xfrm>
            <a:off x="5105401" y="2030996"/>
            <a:ext cx="5500673" cy="1323439"/>
          </a:xfrm>
          <a:prstGeom prst="rect">
            <a:avLst/>
          </a:prstGeom>
        </p:spPr>
        <p:txBody>
          <a:bodyPr wrap="none">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 </a:t>
            </a:r>
            <a:r>
              <a:rPr lang="en-US" sz="4400" b="1" dirty="0">
                <a:solidFill>
                  <a:srgbClr val="FFFF00"/>
                </a:solidFill>
                <a:latin typeface="Times New Roman" panose="02020603050405020304" pitchFamily="18" charset="0"/>
                <a:cs typeface="Times New Roman" panose="02020603050405020304" pitchFamily="18" charset="0"/>
              </a:rPr>
              <a:t>HỌC TRỰC TUYẾN</a:t>
            </a:r>
          </a:p>
          <a:p>
            <a:pPr algn="ctr"/>
            <a:r>
              <a:rPr lang="en-US" sz="3200" b="1" dirty="0">
                <a:solidFill>
                  <a:srgbClr val="FFFF00"/>
                </a:solidFill>
                <a:latin typeface="Times New Roman" panose="02020603050405020304" pitchFamily="18" charset="0"/>
                <a:cs typeface="Times New Roman" panose="02020603050405020304" pitchFamily="18" charset="0"/>
              </a:rPr>
              <a:t>MÔN: VẬT </a:t>
            </a:r>
            <a:r>
              <a:rPr lang="en-US" sz="3200" b="1">
                <a:solidFill>
                  <a:srgbClr val="FFFF00"/>
                </a:solidFill>
                <a:latin typeface="Times New Roman" panose="02020603050405020304" pitchFamily="18" charset="0"/>
                <a:cs typeface="Times New Roman" panose="02020603050405020304" pitchFamily="18" charset="0"/>
              </a:rPr>
              <a:t>LÝ </a:t>
            </a:r>
            <a:r>
              <a:rPr lang="en-US" sz="3200" b="1" smtClean="0">
                <a:solidFill>
                  <a:srgbClr val="FFFF00"/>
                </a:solidFill>
                <a:latin typeface="Times New Roman" panose="02020603050405020304" pitchFamily="18" charset="0"/>
                <a:cs typeface="Times New Roman" panose="02020603050405020304" pitchFamily="18" charset="0"/>
              </a:rPr>
              <a:t>9</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E22E653-36E9-4B9A-AAF2-BDFD62E86DCD}"/>
              </a:ext>
            </a:extLst>
          </p:cNvPr>
          <p:cNvSpPr txBox="1"/>
          <p:nvPr/>
        </p:nvSpPr>
        <p:spPr>
          <a:xfrm>
            <a:off x="4749501" y="3941073"/>
            <a:ext cx="6878827" cy="954107"/>
          </a:xfrm>
          <a:prstGeom prst="rect">
            <a:avLst/>
          </a:prstGeom>
          <a:noFill/>
        </p:spPr>
        <p:txBody>
          <a:bodyPr wrap="square" rtlCol="0">
            <a:spAutoFit/>
          </a:bodyPr>
          <a:lstStyle/>
          <a:p>
            <a:pPr algn="ctr"/>
            <a:r>
              <a:rPr lang="en-US" sz="2800" dirty="0" err="1">
                <a:solidFill>
                  <a:schemeClr val="bg1"/>
                </a:solidFill>
                <a:latin typeface="Times New Roman" panose="02020603050405020304" pitchFamily="18" charset="0"/>
                <a:cs typeface="Times New Roman" panose="02020603050405020304" pitchFamily="18" charset="0"/>
              </a:rPr>
              <a:t>Giáo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viên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Phạm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Thanh</a:t>
            </a:r>
            <a:r>
              <a:rPr lang="en-US" sz="2800" dirty="0">
                <a:solidFill>
                  <a:schemeClr val="bg1"/>
                </a:solidFill>
                <a:latin typeface="Times New Roman" panose="02020603050405020304" pitchFamily="18" charset="0"/>
                <a:cs typeface="Times New Roman" panose="02020603050405020304" pitchFamily="18" charset="0"/>
              </a:rPr>
              <a:t> Minh</a:t>
            </a:r>
          </a:p>
          <a:p>
            <a:pPr algn="ctr"/>
            <a:r>
              <a:rPr lang="en-US" sz="2800" dirty="0" err="1">
                <a:solidFill>
                  <a:schemeClr val="bg1"/>
                </a:solidFill>
                <a:latin typeface="Times New Roman" panose="02020603050405020304" pitchFamily="18" charset="0"/>
                <a:cs typeface="Times New Roman" panose="02020603050405020304" pitchFamily="18" charset="0"/>
              </a:rPr>
              <a:t>Tổ</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Tự</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Nhiên</a:t>
            </a:r>
            <a:r>
              <a:rPr lang="en-US" sz="2800" dirty="0">
                <a:solidFill>
                  <a:schemeClr val="bg1"/>
                </a:solidFill>
                <a:latin typeface="Times New Roman" panose="02020603050405020304" pitchFamily="18" charset="0"/>
                <a:cs typeface="Times New Roman" panose="02020603050405020304" pitchFamily="18" charset="0"/>
              </a:rPr>
              <a:t> 2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011" y="114543"/>
            <a:ext cx="1031708" cy="1031708"/>
          </a:xfrm>
          <a:prstGeom prst="rect">
            <a:avLst/>
          </a:prstGeom>
        </p:spPr>
      </p:pic>
    </p:spTree>
    <p:extLst>
      <p:ext uri="{BB962C8B-B14F-4D97-AF65-F5344CB8AC3E}">
        <p14:creationId xmlns:p14="http://schemas.microsoft.com/office/powerpoint/2010/main" val="4202827907"/>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762003"/>
            <a:ext cx="8229600" cy="4525963"/>
          </a:xfrm>
        </p:spPr>
        <p:txBody>
          <a:bodyPr/>
          <a:lstStyle/>
          <a:p>
            <a:pPr marL="0" indent="0" algn="ctr">
              <a:buNone/>
            </a:pPr>
            <a:endParaRPr lang="en-US" dirty="0"/>
          </a:p>
          <a:p>
            <a:pPr marL="0" indent="0" algn="ctr">
              <a:buNone/>
            </a:pPr>
            <a:endParaRPr lang="en-US" dirty="0">
              <a:blipFill>
                <a:blip r:embed="rId3"/>
                <a:tile tx="0" ty="0" sx="100000" sy="100000" flip="none" algn="tl"/>
              </a:blipFill>
            </a:endParaRPr>
          </a:p>
          <a:p>
            <a:pPr marL="0" indent="0" algn="ctr">
              <a:buNone/>
            </a:pPr>
            <a:r>
              <a:rPr lang="en-US" sz="6000" b="1" dirty="0">
                <a:solidFill>
                  <a:schemeClr val="accent3">
                    <a:lumMod val="50000"/>
                  </a:schemeClr>
                </a:solidFill>
                <a:latin typeface="Times New Roman" panose="02020603050405020304" pitchFamily="18" charset="0"/>
                <a:cs typeface="Times New Roman" panose="02020603050405020304" pitchFamily="18" charset="0"/>
              </a:rPr>
              <a:t>XIN CẢM ƠN</a:t>
            </a:r>
          </a:p>
          <a:p>
            <a:pPr marL="0" indent="0" algn="ctr">
              <a:buNone/>
            </a:pPr>
            <a:r>
              <a:rPr lang="en-US" b="1" dirty="0">
                <a:solidFill>
                  <a:schemeClr val="accent3">
                    <a:lumMod val="50000"/>
                  </a:schemeClr>
                </a:solidFill>
                <a:latin typeface="Times New Roman" panose="02020603050405020304" pitchFamily="18" charset="0"/>
                <a:cs typeface="Times New Roman" panose="02020603050405020304" pitchFamily="18" charset="0"/>
              </a:rPr>
              <a:t>CÁC EM ĐÃ THEO DÕI VÀ LẮNG NGHE TIẾT HỌC NGÀY HÔM NAY</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Tree>
    <p:extLst>
      <p:ext uri="{BB962C8B-B14F-4D97-AF65-F5344CB8AC3E}">
        <p14:creationId xmlns:p14="http://schemas.microsoft.com/office/powerpoint/2010/main" val="89954673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B2D11E7-8B18-4123-B007-3FD75ACE0ED7}"/>
              </a:ext>
            </a:extLst>
          </p:cNvPr>
          <p:cNvSpPr txBox="1"/>
          <p:nvPr/>
        </p:nvSpPr>
        <p:spPr>
          <a:xfrm>
            <a:off x="1" y="1874472"/>
            <a:ext cx="11988927" cy="2308324"/>
          </a:xfrm>
          <a:prstGeom prst="rect">
            <a:avLst/>
          </a:prstGeom>
          <a:noFill/>
        </p:spPr>
        <p:txBody>
          <a:bodyPr wrap="square" rtlCol="0">
            <a:spAutoFit/>
          </a:bodyPr>
          <a:lstStyle/>
          <a:p>
            <a:pPr algn="ctr"/>
            <a:r>
              <a:rPr lang="en-US" sz="4800" b="1" dirty="0">
                <a:solidFill>
                  <a:srgbClr val="FFFF00"/>
                </a:solidFill>
                <a:latin typeface="Times New Roman" panose="02020603050405020304" pitchFamily="18" charset="0"/>
                <a:cs typeface="Times New Roman" panose="02020603050405020304" pitchFamily="18" charset="0"/>
              </a:rPr>
              <a:t>CHỦ ĐỀ 3</a:t>
            </a:r>
            <a:endParaRPr lang="en-US" b="1" dirty="0">
              <a:solidFill>
                <a:srgbClr val="FFFF00"/>
              </a:solidFill>
              <a:latin typeface="Times New Roman" panose="02020603050405020304" pitchFamily="18" charset="0"/>
              <a:cs typeface="Times New Roman" panose="02020603050405020304" pitchFamily="18" charset="0"/>
            </a:endParaRPr>
          </a:p>
          <a:p>
            <a:pPr algn="ctr">
              <a:lnSpc>
                <a:spcPct val="150000"/>
              </a:lnSpc>
            </a:pPr>
            <a:r>
              <a:rPr lang="en-US" sz="3200" b="1" dirty="0">
                <a:latin typeface="Times New Roman" panose="02020603050405020304" pitchFamily="18" charset="0"/>
                <a:cs typeface="Times New Roman" panose="02020603050405020304" pitchFamily="18" charset="0"/>
              </a:rPr>
              <a:t> </a:t>
            </a:r>
            <a:r>
              <a:rPr lang="en-US" sz="3200" b="1" dirty="0">
                <a:solidFill>
                  <a:schemeClr val="bg1"/>
                </a:solidFill>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a:solidFill>
                  <a:schemeClr val="bg1"/>
                </a:solidFill>
                <a:latin typeface="Times New Roman" pitchFamily="18" charset="0"/>
                <a:cs typeface="Times New Roman" pitchFamily="18" charset="0"/>
              </a:rPr>
              <a:t>SUẤT ĐIỆN – ĐIỆN </a:t>
            </a:r>
            <a:r>
              <a:rPr lang="en-US" sz="3200" b="1">
                <a:solidFill>
                  <a:schemeClr val="bg1"/>
                </a:solidFill>
                <a:latin typeface="Times New Roman" pitchFamily="18" charset="0"/>
                <a:cs typeface="Times New Roman" pitchFamily="18" charset="0"/>
              </a:rPr>
              <a:t>NĂNG </a:t>
            </a:r>
            <a:r>
              <a:rPr lang="en-US" sz="3200" b="1" smtClean="0">
                <a:solidFill>
                  <a:schemeClr val="bg1"/>
                </a:solidFill>
                <a:latin typeface="Times New Roman" pitchFamily="18" charset="0"/>
                <a:cs typeface="Times New Roman" pitchFamily="18" charset="0"/>
              </a:rPr>
              <a:t> </a:t>
            </a:r>
            <a:endParaRPr lang="en-US" sz="3200" b="1" dirty="0">
              <a:solidFill>
                <a:schemeClr val="bg1"/>
              </a:solidFill>
              <a:latin typeface="Times New Roman" pitchFamily="18" charset="0"/>
              <a:cs typeface="Times New Roman" pitchFamily="18" charset="0"/>
            </a:endParaRPr>
          </a:p>
          <a:p>
            <a:pPr algn="ctr">
              <a:lnSpc>
                <a:spcPct val="150000"/>
              </a:lnSpc>
            </a:pPr>
            <a:r>
              <a:rPr lang="en-US" sz="3200" b="1" dirty="0">
                <a:solidFill>
                  <a:schemeClr val="bg1"/>
                </a:solidFill>
                <a:latin typeface="Times New Roman" pitchFamily="18" charset="0"/>
                <a:cs typeface="Times New Roman" pitchFamily="18" charset="0"/>
              </a:rPr>
              <a:t>CÔNG CỦA DÒNG ĐIỆN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6" name="Rectangle 5">
            <a:extLst>
              <a:ext uri="{FF2B5EF4-FFF2-40B4-BE49-F238E27FC236}">
                <a16:creationId xmlns:a16="http://schemas.microsoft.com/office/drawing/2014/main" xmlns="" id="{182E789F-FCAE-4BF5-990F-A087801813CA}"/>
              </a:ext>
            </a:extLst>
          </p:cNvPr>
          <p:cNvSpPr/>
          <p:nvPr/>
        </p:nvSpPr>
        <p:spPr>
          <a:xfrm>
            <a:off x="3316394" y="32566"/>
            <a:ext cx="5422446" cy="400110"/>
          </a:xfrm>
          <a:prstGeom prst="rect">
            <a:avLst/>
          </a:prstGeom>
        </p:spPr>
        <p:txBody>
          <a:bodyPr wrap="none">
            <a:spAutoFit/>
          </a:bodyPr>
          <a:lstStyle/>
          <a:p>
            <a:r>
              <a:rPr lang="vi-VN" sz="2000" b="1" dirty="0">
                <a:solidFill>
                  <a:prstClr val="white"/>
                </a:solidFill>
                <a:latin typeface="Times New Roman" panose="02020603050405020304" pitchFamily="18" charset="0"/>
                <a:cs typeface="Times New Roman" panose="02020603050405020304" pitchFamily="18" charset="0"/>
              </a:rPr>
              <a:t>  </a:t>
            </a:r>
            <a:r>
              <a:rPr lang="en-US" sz="2000" b="1" dirty="0">
                <a:solidFill>
                  <a:prstClr val="white"/>
                </a:solidFill>
                <a:latin typeface="Times New Roman" panose="02020603050405020304" pitchFamily="18" charset="0"/>
                <a:cs typeface="Times New Roman" panose="02020603050405020304" pitchFamily="18" charset="0"/>
              </a:rPr>
              <a:t>HỌC TRỰC TUYẾN – CHỦ ĐỀ 3 – VẬT LÍ 9</a:t>
            </a:r>
          </a:p>
        </p:txBody>
      </p:sp>
    </p:spTree>
    <p:extLst>
      <p:ext uri="{BB962C8B-B14F-4D97-AF65-F5344CB8AC3E}">
        <p14:creationId xmlns:p14="http://schemas.microsoft.com/office/powerpoint/2010/main" val="20668131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6" name="Rectangle 5">
            <a:extLst>
              <a:ext uri="{FF2B5EF4-FFF2-40B4-BE49-F238E27FC236}">
                <a16:creationId xmlns:a16="http://schemas.microsoft.com/office/drawing/2014/main" xmlns="" id="{182E789F-FCAE-4BF5-990F-A087801813CA}"/>
              </a:ext>
            </a:extLst>
          </p:cNvPr>
          <p:cNvSpPr/>
          <p:nvPr/>
        </p:nvSpPr>
        <p:spPr>
          <a:xfrm>
            <a:off x="3316394" y="32566"/>
            <a:ext cx="5422446" cy="400110"/>
          </a:xfrm>
          <a:prstGeom prst="rect">
            <a:avLst/>
          </a:prstGeom>
        </p:spPr>
        <p:txBody>
          <a:bodyPr wrap="none">
            <a:spAutoFit/>
          </a:bodyPr>
          <a:lstStyle/>
          <a:p>
            <a:r>
              <a:rPr lang="vi-VN" sz="2000" b="1" dirty="0">
                <a:solidFill>
                  <a:prstClr val="white"/>
                </a:solidFill>
                <a:latin typeface="Times New Roman" panose="02020603050405020304" pitchFamily="18" charset="0"/>
                <a:cs typeface="Times New Roman" panose="02020603050405020304" pitchFamily="18" charset="0"/>
              </a:rPr>
              <a:t>  </a:t>
            </a:r>
            <a:r>
              <a:rPr lang="en-US" sz="2000" b="1" dirty="0">
                <a:solidFill>
                  <a:prstClr val="white"/>
                </a:solidFill>
                <a:latin typeface="Times New Roman" panose="02020603050405020304" pitchFamily="18" charset="0"/>
                <a:cs typeface="Times New Roman" panose="02020603050405020304" pitchFamily="18" charset="0"/>
              </a:rPr>
              <a:t>HỌC TRỰC TUYẾN – CHỦ ĐỀ 3 – VẬT LÍ 9</a:t>
            </a:r>
          </a:p>
        </p:txBody>
      </p:sp>
      <p:sp>
        <p:nvSpPr>
          <p:cNvPr id="7" name="Title 6"/>
          <p:cNvSpPr>
            <a:spLocks noGrp="1"/>
          </p:cNvSpPr>
          <p:nvPr>
            <p:ph type="title"/>
          </p:nvPr>
        </p:nvSpPr>
        <p:spPr>
          <a:xfrm>
            <a:off x="520505" y="745588"/>
            <a:ext cx="2433710" cy="731521"/>
          </a:xfrm>
        </p:spPr>
        <p:txBody>
          <a:bodyPr>
            <a:normAutofit/>
          </a:bodyPr>
          <a:lstStyle/>
          <a:p>
            <a:r>
              <a:rPr lang="en-US" sz="2000" b="1" dirty="0">
                <a:solidFill>
                  <a:srgbClr val="FFFF00"/>
                </a:solidFill>
                <a:latin typeface="Times New Roman" panose="02020603050405020304" pitchFamily="18" charset="0"/>
                <a:cs typeface="Times New Roman" panose="02020603050405020304" pitchFamily="18" charset="0"/>
              </a:rPr>
              <a:t>A. LÝ THUYẾT</a:t>
            </a:r>
            <a:endParaRPr lang="en-US" sz="2000" dirty="0"/>
          </a:p>
        </p:txBody>
      </p:sp>
      <p:sp>
        <p:nvSpPr>
          <p:cNvPr id="8" name="Content Placeholder 7"/>
          <p:cNvSpPr>
            <a:spLocks noGrp="1"/>
          </p:cNvSpPr>
          <p:nvPr>
            <p:ph idx="1"/>
          </p:nvPr>
        </p:nvSpPr>
        <p:spPr>
          <a:xfrm>
            <a:off x="829992" y="1333567"/>
            <a:ext cx="10494499" cy="4389120"/>
          </a:xfrm>
        </p:spPr>
        <p:txBody>
          <a:bodyPr>
            <a:normAutofit/>
          </a:bodyPr>
          <a:lstStyle/>
          <a:p>
            <a:pPr>
              <a:lnSpc>
                <a:spcPct val="150000"/>
              </a:lnSpc>
              <a:buNone/>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1: </a:t>
            </a:r>
            <a:r>
              <a:rPr lang="en-US" sz="2000" i="1" dirty="0" err="1">
                <a:solidFill>
                  <a:srgbClr val="FFFF00"/>
                </a:solidFill>
                <a:latin typeface="Times New Roman" pitchFamily="18" charset="0"/>
                <a:cs typeface="Times New Roman" pitchFamily="18" charset="0"/>
              </a:rPr>
              <a:t>Thế</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nào</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là</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công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suất</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định</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mức</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của</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một</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dụng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cụ</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điện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Viết</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công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thức</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tính</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và</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đơn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vị</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của</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công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suất</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điện</a:t>
            </a:r>
            <a:r>
              <a:rPr lang="en-US" sz="2000" i="1" dirty="0">
                <a:solidFill>
                  <a:srgbClr val="FFFF00"/>
                </a:solidFill>
                <a:latin typeface="Times New Roman" pitchFamily="18" charset="0"/>
                <a:cs typeface="Times New Roman" pitchFamily="18" charset="0"/>
              </a:rPr>
              <a:t>?</a:t>
            </a:r>
          </a:p>
          <a:p>
            <a:pPr>
              <a:lnSpc>
                <a:spcPct val="150000"/>
              </a:lnSpc>
              <a:buNone/>
            </a:pPr>
            <a:endParaRPr lang="en-US" sz="2000" i="1" dirty="0">
              <a:solidFill>
                <a:srgbClr val="FFFF00"/>
              </a:solidFill>
              <a:latin typeface="Times New Roman" pitchFamily="18" charset="0"/>
              <a:cs typeface="Times New Roman" pitchFamily="18" charset="0"/>
            </a:endParaRPr>
          </a:p>
        </p:txBody>
      </p:sp>
      <p:sp>
        <p:nvSpPr>
          <p:cNvPr id="9" name="TextBox 8"/>
          <p:cNvSpPr txBox="1"/>
          <p:nvPr/>
        </p:nvSpPr>
        <p:spPr>
          <a:xfrm>
            <a:off x="5457974" y="2114541"/>
            <a:ext cx="1143000" cy="400110"/>
          </a:xfrm>
          <a:prstGeom prst="rect">
            <a:avLst/>
          </a:prstGeom>
          <a:noFill/>
        </p:spPr>
        <p:txBody>
          <a:bodyPr wrap="square" rtlCol="0">
            <a:spAutoFit/>
          </a:bodyPr>
          <a:lstStyle/>
          <a:p>
            <a:r>
              <a:rPr lang="en-US" sz="2000" dirty="0" err="1">
                <a:solidFill>
                  <a:srgbClr val="FF0000"/>
                </a:solidFill>
                <a:latin typeface="Times New Roman" pitchFamily="18" charset="0"/>
                <a:cs typeface="Times New Roman" pitchFamily="18" charset="0"/>
              </a:rPr>
              <a:t>Trả</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lời</a:t>
            </a:r>
            <a:endParaRPr lang="en-US" sz="2000" dirty="0">
              <a:solidFill>
                <a:srgbClr val="FF0000"/>
              </a:solidFill>
              <a:latin typeface="Times New Roman" pitchFamily="18" charset="0"/>
              <a:cs typeface="Times New Roman" pitchFamily="18" charset="0"/>
            </a:endParaRPr>
          </a:p>
        </p:txBody>
      </p:sp>
      <p:sp>
        <p:nvSpPr>
          <p:cNvPr id="10" name="TextBox 9"/>
          <p:cNvSpPr txBox="1"/>
          <p:nvPr/>
        </p:nvSpPr>
        <p:spPr>
          <a:xfrm>
            <a:off x="1471613" y="2471727"/>
            <a:ext cx="9515475" cy="1015663"/>
          </a:xfrm>
          <a:prstGeom prst="rect">
            <a:avLst/>
          </a:prstGeom>
          <a:noFill/>
        </p:spPr>
        <p:txBody>
          <a:bodyPr wrap="square" rtlCol="0">
            <a:spAutoFit/>
          </a:bodyPr>
          <a:lstStyle/>
          <a:p>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Số oát (W) ghi trên mỗi dụng cụ dùng điện cho biết công suất định mức của dụng cụ đó, nghĩa là công suất điện của dụng cụ này khi nó hoạt động bình thường.</a:t>
            </a:r>
            <a:endParaRPr lang="en-US" sz="2000" dirty="0">
              <a:solidFill>
                <a:schemeClr val="bg1"/>
              </a:solidFill>
              <a:latin typeface="Times New Roman" pitchFamily="18" charset="0"/>
              <a:cs typeface="Times New Roman" pitchFamily="18" charset="0"/>
            </a:endParaRPr>
          </a:p>
          <a:p>
            <a:endParaRPr lang="en-US" sz="2000" dirty="0">
              <a:solidFill>
                <a:schemeClr val="bg1"/>
              </a:solidFill>
              <a:latin typeface="Times New Roman" pitchFamily="18" charset="0"/>
              <a:cs typeface="Times New Roman" pitchFamily="18" charset="0"/>
            </a:endParaRPr>
          </a:p>
        </p:txBody>
      </p:sp>
      <p:sp>
        <p:nvSpPr>
          <p:cNvPr id="11" name="TextBox 10"/>
          <p:cNvSpPr txBox="1"/>
          <p:nvPr/>
        </p:nvSpPr>
        <p:spPr>
          <a:xfrm>
            <a:off x="1440293" y="3209838"/>
            <a:ext cx="9732535" cy="3477875"/>
          </a:xfrm>
          <a:prstGeom prst="rect">
            <a:avLst/>
          </a:prstGeom>
          <a:noFill/>
        </p:spPr>
        <p:txBody>
          <a:bodyPr wrap="square" rtlCol="0">
            <a:spAutoFit/>
          </a:bodyPr>
          <a:lstStyle/>
          <a:p>
            <a:r>
              <a:rPr lang="en-US" sz="2000" dirty="0">
                <a:solidFill>
                  <a:schemeClr val="bg1"/>
                </a:solidFill>
                <a:latin typeface="Times New Roman" pitchFamily="18" charset="0"/>
                <a:cs typeface="Times New Roman" pitchFamily="18" charset="0"/>
              </a:rPr>
              <a:t>-</a:t>
            </a:r>
            <a:r>
              <a:rPr lang="vi-VN" sz="2000" dirty="0">
                <a:solidFill>
                  <a:schemeClr val="bg1"/>
                </a:solidFill>
                <a:latin typeface="Times New Roman" pitchFamily="18" charset="0"/>
                <a:cs typeface="Times New Roman" pitchFamily="18" charset="0"/>
              </a:rPr>
              <a:t> Công thức tính công suất điện</a:t>
            </a:r>
          </a:p>
          <a:p>
            <a:r>
              <a:rPr lang="vi-VN" sz="2000" dirty="0">
                <a:solidFill>
                  <a:schemeClr val="bg1"/>
                </a:solidFill>
                <a:latin typeface="Times New Roman" pitchFamily="18" charset="0"/>
                <a:cs typeface="Times New Roman" pitchFamily="18" charset="0"/>
              </a:rPr>
              <a:t>    Công suất điện của một đoạn mạch bằng tích của hiệu điện thế giữa hai đầu đoạn mạch và cường độ dòng điện qua đoạn mạch đó:</a:t>
            </a:r>
          </a:p>
          <a:p>
            <a:r>
              <a:rPr lang="vi-VN" sz="2000" dirty="0">
                <a:solidFill>
                  <a:schemeClr val="bg1"/>
                </a:solidFill>
                <a:latin typeface="Times New Roman" pitchFamily="18" charset="0"/>
                <a:cs typeface="Times New Roman" pitchFamily="18" charset="0"/>
              </a:rPr>
              <a:t>    P = U.I</a:t>
            </a:r>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Trong đó: </a:t>
            </a:r>
            <a:r>
              <a:rPr lang="en-US" sz="2000" dirty="0">
                <a:solidFill>
                  <a:schemeClr val="bg1"/>
                </a:solidFill>
                <a:latin typeface="Times New Roman" pitchFamily="18" charset="0"/>
                <a:cs typeface="Times New Roman" pitchFamily="18" charset="0"/>
              </a:rPr>
              <a:t> </a:t>
            </a:r>
          </a:p>
          <a:p>
            <a:endParaRPr lang="en-US" sz="2000" dirty="0">
              <a:solidFill>
                <a:schemeClr val="bg1"/>
              </a:solidFill>
              <a:latin typeface="Times New Roman" pitchFamily="18" charset="0"/>
              <a:cs typeface="Times New Roman" pitchFamily="18" charset="0"/>
            </a:endParaRPr>
          </a:p>
          <a:p>
            <a:r>
              <a:rPr lang="vi-VN" sz="2000" dirty="0">
                <a:solidFill>
                  <a:schemeClr val="bg1"/>
                </a:solidFill>
                <a:latin typeface="Times New Roman" pitchFamily="18" charset="0"/>
                <a:cs typeface="Times New Roman" pitchFamily="18" charset="0"/>
              </a:rPr>
              <a:t>    </a:t>
            </a:r>
            <a:endParaRPr lang="en-US" sz="2000" dirty="0">
              <a:solidFill>
                <a:schemeClr val="bg1"/>
              </a:solidFill>
              <a:latin typeface="Times New Roman" pitchFamily="18" charset="0"/>
              <a:cs typeface="Times New Roman" pitchFamily="18" charset="0"/>
            </a:endParaRPr>
          </a:p>
          <a:p>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Đơn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vị</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của</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công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suất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là</a:t>
            </a:r>
            <a:r>
              <a:rPr lang="vi-VN" sz="2000" dirty="0">
                <a:solidFill>
                  <a:schemeClr val="bg1"/>
                </a:solidFill>
                <a:latin typeface="Times New Roman" pitchFamily="18" charset="0"/>
                <a:cs typeface="Times New Roman" pitchFamily="18" charset="0"/>
              </a:rPr>
              <a:t> oát (W)</a:t>
            </a:r>
            <a:r>
              <a:rPr lang="en-US" sz="2000" dirty="0">
                <a:solidFill>
                  <a:schemeClr val="bg1"/>
                </a:solidFill>
                <a:latin typeface="Times New Roman" pitchFamily="18" charset="0"/>
                <a:cs typeface="Times New Roman" pitchFamily="18" charset="0"/>
              </a:rPr>
              <a:t>.</a:t>
            </a:r>
          </a:p>
          <a:p>
            <a:r>
              <a:rPr lang="en-US" sz="2000" dirty="0" err="1">
                <a:solidFill>
                  <a:schemeClr val="bg1"/>
                </a:solidFill>
                <a:latin typeface="Times New Roman" pitchFamily="18" charset="0"/>
                <a:cs typeface="Times New Roman" pitchFamily="18" charset="0"/>
              </a:rPr>
              <a:t>Ngoài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ra</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còn</a:t>
            </a:r>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dùng đơn vị kilôoát (kW) và mêgaoát (MW):</a:t>
            </a:r>
          </a:p>
          <a:p>
            <a:r>
              <a:rPr lang="vi-VN" sz="2000" dirty="0">
                <a:solidFill>
                  <a:schemeClr val="bg1"/>
                </a:solidFill>
                <a:latin typeface="Times New Roman" pitchFamily="18" charset="0"/>
                <a:cs typeface="Times New Roman" pitchFamily="18" charset="0"/>
              </a:rPr>
              <a:t>    1 kW = 1000 W</a:t>
            </a:r>
          </a:p>
          <a:p>
            <a:r>
              <a:rPr lang="vi-VN" sz="2000" dirty="0">
                <a:solidFill>
                  <a:schemeClr val="bg1"/>
                </a:solidFill>
                <a:latin typeface="Times New Roman" pitchFamily="18" charset="0"/>
                <a:cs typeface="Times New Roman" pitchFamily="18" charset="0"/>
              </a:rPr>
              <a:t>    1 MW = 1000000 W</a:t>
            </a:r>
          </a:p>
          <a:p>
            <a:endParaRPr lang="en-US" sz="2000" dirty="0">
              <a:solidFill>
                <a:schemeClr val="bg1"/>
              </a:solidFill>
              <a:latin typeface="Times New Roman" pitchFamily="18" charset="0"/>
              <a:cs typeface="Times New Roman" pitchFamily="18" charset="0"/>
            </a:endParaRPr>
          </a:p>
        </p:txBody>
      </p:sp>
      <p:grpSp>
        <p:nvGrpSpPr>
          <p:cNvPr id="15" name="Group 14"/>
          <p:cNvGrpSpPr/>
          <p:nvPr/>
        </p:nvGrpSpPr>
        <p:grpSpPr>
          <a:xfrm>
            <a:off x="3900484" y="4114803"/>
            <a:ext cx="3786187" cy="1292662"/>
            <a:chOff x="9672638" y="500064"/>
            <a:chExt cx="3786187" cy="1292662"/>
          </a:xfrm>
        </p:grpSpPr>
        <p:sp>
          <p:nvSpPr>
            <p:cNvPr id="13" name="TextBox 12"/>
            <p:cNvSpPr txBox="1"/>
            <p:nvPr/>
          </p:nvSpPr>
          <p:spPr>
            <a:xfrm>
              <a:off x="9672638" y="500064"/>
              <a:ext cx="3786187" cy="1292662"/>
            </a:xfrm>
            <a:prstGeom prst="rect">
              <a:avLst/>
            </a:prstGeom>
            <a:noFill/>
          </p:spPr>
          <p:txBody>
            <a:bodyPr wrap="square" rtlCol="0">
              <a:spAutoFit/>
            </a:bodyPr>
            <a:lstStyle/>
            <a:p>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P là công suất (W)</a:t>
              </a:r>
              <a:endParaRPr lang="en-US" sz="2000" dirty="0">
                <a:solidFill>
                  <a:schemeClr val="bg1"/>
                </a:solidFill>
                <a:latin typeface="Times New Roman" pitchFamily="18" charset="0"/>
                <a:cs typeface="Times New Roman" pitchFamily="18" charset="0"/>
              </a:endParaRPr>
            </a:p>
            <a:p>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U là hiệu điện thế (V)</a:t>
              </a:r>
            </a:p>
            <a:p>
              <a:r>
                <a:rPr lang="vi-VN" sz="2000" dirty="0">
                  <a:solidFill>
                    <a:schemeClr val="bg1"/>
                  </a:solidFill>
                  <a:latin typeface="Times New Roman" pitchFamily="18" charset="0"/>
                  <a:cs typeface="Times New Roman" pitchFamily="18" charset="0"/>
                </a:rPr>
                <a:t>  </a:t>
              </a:r>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I là cường độ dòng điện (A)</a:t>
              </a:r>
            </a:p>
            <a:p>
              <a:endParaRPr lang="en-US" dirty="0"/>
            </a:p>
          </p:txBody>
        </p:sp>
        <p:sp>
          <p:nvSpPr>
            <p:cNvPr id="14" name="Left Brace 13"/>
            <p:cNvSpPr/>
            <p:nvPr/>
          </p:nvSpPr>
          <p:spPr>
            <a:xfrm>
              <a:off x="9801228" y="514350"/>
              <a:ext cx="45719" cy="942975"/>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grpSp>
    </p:spTree>
    <p:extLst>
      <p:ext uri="{BB962C8B-B14F-4D97-AF65-F5344CB8AC3E}">
        <p14:creationId xmlns:p14="http://schemas.microsoft.com/office/powerpoint/2010/main" val="20668131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barn(inVertical)">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barn(inVertical)">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barn(inVertical)">
                                      <p:cBhvr>
                                        <p:cTn id="30" dur="500"/>
                                        <p:tgtEl>
                                          <p:spTgt spid="11">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animEffect transition="in" filter="barn(inVertical)">
                                      <p:cBhvr>
                                        <p:cTn id="33" dur="500"/>
                                        <p:tgtEl>
                                          <p:spTgt spid="11">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1">
                                            <p:txEl>
                                              <p:pRg st="7" end="7"/>
                                            </p:txEl>
                                          </p:spTgt>
                                        </p:tgtEl>
                                        <p:attrNameLst>
                                          <p:attrName>style.visibility</p:attrName>
                                        </p:attrNameLst>
                                      </p:cBhvr>
                                      <p:to>
                                        <p:strVal val="visible"/>
                                      </p:to>
                                    </p:set>
                                    <p:animEffect transition="in" filter="barn(inVertical)">
                                      <p:cBhvr>
                                        <p:cTn id="36" dur="500"/>
                                        <p:tgtEl>
                                          <p:spTgt spid="11">
                                            <p:txEl>
                                              <p:pRg st="7" end="7"/>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Effect transition="in" filter="barn(inVertical)">
                                      <p:cBhvr>
                                        <p:cTn id="39"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6" name="Rectangle 5">
            <a:extLst>
              <a:ext uri="{FF2B5EF4-FFF2-40B4-BE49-F238E27FC236}">
                <a16:creationId xmlns:a16="http://schemas.microsoft.com/office/drawing/2014/main" xmlns="" id="{182E789F-FCAE-4BF5-990F-A087801813CA}"/>
              </a:ext>
            </a:extLst>
          </p:cNvPr>
          <p:cNvSpPr/>
          <p:nvPr/>
        </p:nvSpPr>
        <p:spPr>
          <a:xfrm>
            <a:off x="3316394" y="32566"/>
            <a:ext cx="5422446" cy="400110"/>
          </a:xfrm>
          <a:prstGeom prst="rect">
            <a:avLst/>
          </a:prstGeom>
        </p:spPr>
        <p:txBody>
          <a:bodyPr wrap="none">
            <a:spAutoFit/>
          </a:bodyPr>
          <a:lstStyle/>
          <a:p>
            <a:r>
              <a:rPr lang="vi-VN" sz="2000" b="1" dirty="0">
                <a:solidFill>
                  <a:prstClr val="white"/>
                </a:solidFill>
                <a:latin typeface="Times New Roman" panose="02020603050405020304" pitchFamily="18" charset="0"/>
                <a:cs typeface="Times New Roman" panose="02020603050405020304" pitchFamily="18" charset="0"/>
              </a:rPr>
              <a:t>  </a:t>
            </a:r>
            <a:r>
              <a:rPr lang="en-US" sz="2000" b="1" dirty="0">
                <a:solidFill>
                  <a:prstClr val="white"/>
                </a:solidFill>
                <a:latin typeface="Times New Roman" panose="02020603050405020304" pitchFamily="18" charset="0"/>
                <a:cs typeface="Times New Roman" panose="02020603050405020304" pitchFamily="18" charset="0"/>
              </a:rPr>
              <a:t>HỌC TRỰC TUYẾN – CHỦ ĐỀ 3 – VẬT LÍ 9</a:t>
            </a:r>
          </a:p>
        </p:txBody>
      </p:sp>
      <p:sp>
        <p:nvSpPr>
          <p:cNvPr id="7" name="Title 6"/>
          <p:cNvSpPr>
            <a:spLocks noGrp="1"/>
          </p:cNvSpPr>
          <p:nvPr>
            <p:ph type="title"/>
          </p:nvPr>
        </p:nvSpPr>
        <p:spPr>
          <a:xfrm>
            <a:off x="520505" y="745588"/>
            <a:ext cx="2433710" cy="731521"/>
          </a:xfrm>
        </p:spPr>
        <p:txBody>
          <a:bodyPr>
            <a:normAutofit/>
          </a:bodyPr>
          <a:lstStyle/>
          <a:p>
            <a:r>
              <a:rPr lang="en-US" sz="2000" b="1" dirty="0">
                <a:solidFill>
                  <a:srgbClr val="FFFF00"/>
                </a:solidFill>
                <a:latin typeface="Times New Roman" panose="02020603050405020304" pitchFamily="18" charset="0"/>
                <a:cs typeface="Times New Roman" panose="02020603050405020304" pitchFamily="18" charset="0"/>
              </a:rPr>
              <a:t>A. LÝ THUYẾT</a:t>
            </a:r>
            <a:endParaRPr lang="en-US" sz="2000" dirty="0"/>
          </a:p>
        </p:txBody>
      </p:sp>
      <p:sp>
        <p:nvSpPr>
          <p:cNvPr id="8" name="Content Placeholder 7"/>
          <p:cNvSpPr>
            <a:spLocks noGrp="1"/>
          </p:cNvSpPr>
          <p:nvPr>
            <p:ph idx="1"/>
          </p:nvPr>
        </p:nvSpPr>
        <p:spPr>
          <a:xfrm>
            <a:off x="829992" y="1333567"/>
            <a:ext cx="10494499" cy="866702"/>
          </a:xfrm>
        </p:spPr>
        <p:txBody>
          <a:bodyPr>
            <a:normAutofit/>
          </a:bodyPr>
          <a:lstStyle/>
          <a:p>
            <a:pPr>
              <a:buNone/>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2: </a:t>
            </a:r>
            <a:r>
              <a:rPr lang="en-US" sz="2000" i="1" dirty="0" err="1">
                <a:solidFill>
                  <a:srgbClr val="FFFF00"/>
                </a:solidFill>
                <a:latin typeface="Times New Roman" pitchFamily="18" charset="0"/>
                <a:cs typeface="Times New Roman" pitchFamily="18" charset="0"/>
              </a:rPr>
              <a:t>Trình</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bày</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về</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điện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năng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Điện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năng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có</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thể</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chuyển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hoá</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thành</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các</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dạng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năng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lượng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nào</a:t>
            </a:r>
            <a:r>
              <a:rPr lang="en-US" sz="2000" i="1" dirty="0">
                <a:solidFill>
                  <a:srgbClr val="FFFF00"/>
                </a:solidFill>
                <a:latin typeface="Times New Roman" pitchFamily="18" charset="0"/>
                <a:cs typeface="Times New Roman" pitchFamily="18" charset="0"/>
              </a:rPr>
              <a:t>?</a:t>
            </a:r>
          </a:p>
          <a:p>
            <a:pPr>
              <a:buNone/>
            </a:pPr>
            <a:r>
              <a:rPr lang="en-US" sz="2000" i="1" dirty="0">
                <a:solidFill>
                  <a:srgbClr val="FFFF00"/>
                </a:solidFill>
                <a:latin typeface="Times New Roman" pitchFamily="18" charset="0"/>
                <a:cs typeface="Times New Roman" pitchFamily="18" charset="0"/>
              </a:rPr>
              <a:t>            Cho </a:t>
            </a:r>
            <a:r>
              <a:rPr lang="en-US" sz="2000" i="1" dirty="0" err="1">
                <a:solidFill>
                  <a:srgbClr val="FFFF00"/>
                </a:solidFill>
                <a:latin typeface="Times New Roman" pitchFamily="18" charset="0"/>
                <a:cs typeface="Times New Roman" pitchFamily="18" charset="0"/>
              </a:rPr>
              <a:t>ví</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dụ</a:t>
            </a:r>
            <a:r>
              <a:rPr lang="en-US" sz="2000" i="1" dirty="0">
                <a:solidFill>
                  <a:srgbClr val="FFFF00"/>
                </a:solidFill>
                <a:latin typeface="Times New Roman" pitchFamily="18" charset="0"/>
                <a:cs typeface="Times New Roman" pitchFamily="18" charset="0"/>
              </a:rPr>
              <a:t>?  </a:t>
            </a:r>
          </a:p>
        </p:txBody>
      </p:sp>
      <p:sp>
        <p:nvSpPr>
          <p:cNvPr id="9" name="TextBox 8"/>
          <p:cNvSpPr txBox="1"/>
          <p:nvPr/>
        </p:nvSpPr>
        <p:spPr>
          <a:xfrm>
            <a:off x="5457974" y="1928797"/>
            <a:ext cx="1143000" cy="400110"/>
          </a:xfrm>
          <a:prstGeom prst="rect">
            <a:avLst/>
          </a:prstGeom>
          <a:noFill/>
        </p:spPr>
        <p:txBody>
          <a:bodyPr wrap="square" rtlCol="0">
            <a:spAutoFit/>
          </a:bodyPr>
          <a:lstStyle/>
          <a:p>
            <a:r>
              <a:rPr lang="en-US" sz="2000" dirty="0" err="1">
                <a:solidFill>
                  <a:srgbClr val="FF0000"/>
                </a:solidFill>
                <a:latin typeface="Times New Roman" pitchFamily="18" charset="0"/>
                <a:cs typeface="Times New Roman" pitchFamily="18" charset="0"/>
              </a:rPr>
              <a:t>Trả</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lời</a:t>
            </a:r>
            <a:endParaRPr lang="en-US" sz="2000" dirty="0">
              <a:solidFill>
                <a:srgbClr val="FF0000"/>
              </a:solidFill>
              <a:latin typeface="Times New Roman" pitchFamily="18" charset="0"/>
              <a:cs typeface="Times New Roman" pitchFamily="18" charset="0"/>
            </a:endParaRPr>
          </a:p>
        </p:txBody>
      </p:sp>
      <p:sp>
        <p:nvSpPr>
          <p:cNvPr id="10" name="TextBox 9"/>
          <p:cNvSpPr txBox="1"/>
          <p:nvPr/>
        </p:nvSpPr>
        <p:spPr>
          <a:xfrm>
            <a:off x="1328738" y="2428846"/>
            <a:ext cx="9629775" cy="1077218"/>
          </a:xfrm>
          <a:prstGeom prst="rect">
            <a:avLst/>
          </a:prstGeom>
          <a:noFill/>
        </p:spPr>
        <p:txBody>
          <a:bodyPr wrap="square" rtlCol="0">
            <a:spAutoFit/>
          </a:bodyPr>
          <a:lstStyle/>
          <a:p>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Dòng điện có năng lượng vì nó có thể thực hiện công và cung cấp nhiệt lượng. Năng lượng của dòng điện được gọi là điện năng.</a:t>
            </a:r>
            <a:endParaRPr lang="en-US" sz="2000" dirty="0">
              <a:solidFill>
                <a:schemeClr val="bg1"/>
              </a:solidFill>
              <a:latin typeface="Times New Roman" pitchFamily="18" charset="0"/>
              <a:cs typeface="Times New Roman" pitchFamily="18" charset="0"/>
            </a:endParaRPr>
          </a:p>
          <a:p>
            <a:endParaRPr lang="en-US" sz="2400" dirty="0">
              <a:solidFill>
                <a:schemeClr val="bg1"/>
              </a:solidFill>
              <a:latin typeface="Times New Roman" pitchFamily="18" charset="0"/>
              <a:cs typeface="Times New Roman" pitchFamily="18" charset="0"/>
            </a:endParaRPr>
          </a:p>
        </p:txBody>
      </p:sp>
      <p:sp>
        <p:nvSpPr>
          <p:cNvPr id="13" name="TextBox 12"/>
          <p:cNvSpPr txBox="1"/>
          <p:nvPr/>
        </p:nvSpPr>
        <p:spPr>
          <a:xfrm>
            <a:off x="1357306" y="3114628"/>
            <a:ext cx="9629782" cy="1015663"/>
          </a:xfrm>
          <a:prstGeom prst="rect">
            <a:avLst/>
          </a:prstGeom>
          <a:noFill/>
        </p:spPr>
        <p:txBody>
          <a:bodyPr wrap="square" rtlCol="0">
            <a:spAutoFit/>
          </a:bodyPr>
          <a:lstStyle/>
          <a:p>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Điện năng là năng lượng của dòng điện. Điện năng có thể chuyển hóa thành các dạng năng lượng khác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như</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nhiệt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năng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và</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cơ</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năng</a:t>
            </a:r>
            <a:r>
              <a:rPr lang="vi-VN" sz="2000" dirty="0">
                <a:solidFill>
                  <a:schemeClr val="bg1"/>
                </a:solidFill>
                <a:latin typeface="Times New Roman" pitchFamily="18" charset="0"/>
                <a:cs typeface="Times New Roman" pitchFamily="18" charset="0"/>
              </a:rPr>
              <a:t>, trong đó có phần năng lượng có ích và có phần năng lượng vô ích.</a:t>
            </a:r>
            <a:endParaRPr lang="en-US" sz="2000" dirty="0">
              <a:solidFill>
                <a:schemeClr val="bg1"/>
              </a:solidFill>
              <a:latin typeface="Times New Roman" pitchFamily="18" charset="0"/>
              <a:cs typeface="Times New Roman" pitchFamily="18" charset="0"/>
            </a:endParaRPr>
          </a:p>
        </p:txBody>
      </p:sp>
      <p:sp>
        <p:nvSpPr>
          <p:cNvPr id="16387" name="Rectangle 3"/>
          <p:cNvSpPr>
            <a:spLocks noChangeArrowheads="1"/>
          </p:cNvSpPr>
          <p:nvPr/>
        </p:nvSpPr>
        <p:spPr bwMode="auto">
          <a:xfrm>
            <a:off x="342912" y="5329424"/>
            <a:ext cx="5246949"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Dòng</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điện</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qua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bếp</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điện</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làm</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bếp</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điện</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nóng</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lên</a:t>
            </a:r>
            <a:endParaRPr kumimoji="0" lang="en-US" sz="2000" b="0" i="1"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cung</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cấp</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nhiệt</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lượng</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a:t>
            </a:r>
            <a:endParaRPr kumimoji="0" lang="en-US" sz="2000" b="0" i="0" u="none" strike="noStrike" cap="none" normalizeH="0" baseline="0" dirty="0">
              <a:ln>
                <a:noFill/>
              </a:ln>
              <a:solidFill>
                <a:schemeClr val="bg1"/>
              </a:solidFill>
              <a:effectLst/>
              <a:latin typeface="Times New Roman" pitchFamily="18" charset="0"/>
              <a:cs typeface="Times New Roman" pitchFamily="18" charset="0"/>
            </a:endParaRPr>
          </a:p>
        </p:txBody>
      </p:sp>
      <p:pic>
        <p:nvPicPr>
          <p:cNvPr id="16388" name="Picture 4" descr="Vật Lí lớp 9 | Tổng hợp Lý thuyết - Bài tập Vật Lý 9 có đáp án"/>
          <p:cNvPicPr>
            <a:picLocks noChangeAspect="1" noChangeArrowheads="1"/>
          </p:cNvPicPr>
          <p:nvPr/>
        </p:nvPicPr>
        <p:blipFill>
          <a:blip r:embed="rId3"/>
          <a:srcRect/>
          <a:stretch>
            <a:fillRect/>
          </a:stretch>
        </p:blipFill>
        <p:spPr bwMode="auto">
          <a:xfrm>
            <a:off x="2049129" y="4185336"/>
            <a:ext cx="3827463" cy="1481404"/>
          </a:xfrm>
          <a:prstGeom prst="rect">
            <a:avLst/>
          </a:prstGeom>
          <a:noFill/>
        </p:spPr>
      </p:pic>
      <p:sp>
        <p:nvSpPr>
          <p:cNvPr id="16389" name="Rectangle 5"/>
          <p:cNvSpPr>
            <a:spLocks noChangeArrowheads="1"/>
          </p:cNvSpPr>
          <p:nvPr/>
        </p:nvSpPr>
        <p:spPr bwMode="auto">
          <a:xfrm>
            <a:off x="5857862" y="5313681"/>
            <a:ext cx="5588389"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Dòng</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điện</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qua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quạt</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điện</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làm</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cánh</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quạt</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điện</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quay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thực</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hiện</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sz="2000" b="0" i="1" u="none" strike="noStrike" cap="none" normalizeH="0" baseline="0" dirty="0" err="1">
                <a:ln>
                  <a:noFill/>
                </a:ln>
                <a:solidFill>
                  <a:schemeClr val="bg1"/>
                </a:solidFill>
                <a:effectLst/>
                <a:latin typeface="Times New Roman" pitchFamily="18" charset="0"/>
                <a:cs typeface="Times New Roman" pitchFamily="18" charset="0"/>
              </a:rPr>
              <a:t>công</a:t>
            </a:r>
            <a:r>
              <a:rPr kumimoji="0" lang="en-US" sz="2000" b="0" i="1" u="none" strike="noStrike" cap="none" normalizeH="0" baseline="0" dirty="0">
                <a:ln>
                  <a:noFill/>
                </a:ln>
                <a:solidFill>
                  <a:schemeClr val="bg1"/>
                </a:solidFill>
                <a:effectLst/>
                <a:latin typeface="Times New Roman" pitchFamily="18" charset="0"/>
                <a:cs typeface="Times New Roman" pitchFamily="18" charset="0"/>
              </a:rPr>
              <a:t>)</a:t>
            </a:r>
            <a:endParaRPr kumimoji="0" lang="en-US" sz="2000" b="0" i="0" u="none" strike="noStrike" cap="none" normalizeH="0" baseline="0" dirty="0">
              <a:ln>
                <a:noFill/>
              </a:ln>
              <a:solidFill>
                <a:schemeClr val="bg1"/>
              </a:solidFill>
              <a:effectLst/>
              <a:latin typeface="Times New Roman" pitchFamily="18" charset="0"/>
              <a:cs typeface="Times New Roman" pitchFamily="18" charset="0"/>
            </a:endParaRPr>
          </a:p>
        </p:txBody>
      </p:sp>
      <p:pic>
        <p:nvPicPr>
          <p:cNvPr id="16390" name="Picture 6" descr="Vật Lí lớp 9 | Tổng hợp Lý thuyết - Bài tập Vật Lý 9 có đáp án"/>
          <p:cNvPicPr>
            <a:picLocks noChangeAspect="1" noChangeArrowheads="1"/>
          </p:cNvPicPr>
          <p:nvPr/>
        </p:nvPicPr>
        <p:blipFill>
          <a:blip r:embed="rId4"/>
          <a:srcRect/>
          <a:stretch>
            <a:fillRect/>
          </a:stretch>
        </p:blipFill>
        <p:spPr bwMode="auto">
          <a:xfrm>
            <a:off x="6580775" y="4166921"/>
            <a:ext cx="4292013" cy="1481404"/>
          </a:xfrm>
          <a:prstGeom prst="rect">
            <a:avLst/>
          </a:prstGeom>
          <a:noFill/>
        </p:spPr>
      </p:pic>
    </p:spTree>
    <p:extLst>
      <p:ext uri="{BB962C8B-B14F-4D97-AF65-F5344CB8AC3E}">
        <p14:creationId xmlns:p14="http://schemas.microsoft.com/office/powerpoint/2010/main" val="20668131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barn(inVertical)">
                                      <p:cBhvr>
                                        <p:cTn id="17" dur="500"/>
                                        <p:tgtEl>
                                          <p:spTgt spid="1638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387"/>
                                        </p:tgtEl>
                                        <p:attrNameLst>
                                          <p:attrName>style.visibility</p:attrName>
                                        </p:attrNameLst>
                                      </p:cBhvr>
                                      <p:to>
                                        <p:strVal val="visible"/>
                                      </p:to>
                                    </p:set>
                                    <p:animEffect transition="in" filter="barn(inVertical)">
                                      <p:cBhvr>
                                        <p:cTn id="20" dur="500"/>
                                        <p:tgtEl>
                                          <p:spTgt spid="1638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6390"/>
                                        </p:tgtEl>
                                        <p:attrNameLst>
                                          <p:attrName>style.visibility</p:attrName>
                                        </p:attrNameLst>
                                      </p:cBhvr>
                                      <p:to>
                                        <p:strVal val="visible"/>
                                      </p:to>
                                    </p:set>
                                    <p:animEffect transition="in" filter="barn(inVertical)">
                                      <p:cBhvr>
                                        <p:cTn id="25" dur="500"/>
                                        <p:tgtEl>
                                          <p:spTgt spid="1639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389"/>
                                        </p:tgtEl>
                                        <p:attrNameLst>
                                          <p:attrName>style.visibility</p:attrName>
                                        </p:attrNameLst>
                                      </p:cBhvr>
                                      <p:to>
                                        <p:strVal val="visible"/>
                                      </p:to>
                                    </p:set>
                                    <p:animEffect transition="in" filter="barn(inVertical)">
                                      <p:cBhvr>
                                        <p:cTn id="28"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387" grpId="0"/>
      <p:bldP spid="163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6" name="Rectangle 5">
            <a:extLst>
              <a:ext uri="{FF2B5EF4-FFF2-40B4-BE49-F238E27FC236}">
                <a16:creationId xmlns:a16="http://schemas.microsoft.com/office/drawing/2014/main" xmlns="" id="{182E789F-FCAE-4BF5-990F-A087801813CA}"/>
              </a:ext>
            </a:extLst>
          </p:cNvPr>
          <p:cNvSpPr/>
          <p:nvPr/>
        </p:nvSpPr>
        <p:spPr>
          <a:xfrm>
            <a:off x="3316394" y="32566"/>
            <a:ext cx="5422446" cy="400110"/>
          </a:xfrm>
          <a:prstGeom prst="rect">
            <a:avLst/>
          </a:prstGeom>
        </p:spPr>
        <p:txBody>
          <a:bodyPr wrap="none">
            <a:spAutoFit/>
          </a:bodyPr>
          <a:lstStyle/>
          <a:p>
            <a:r>
              <a:rPr lang="vi-VN" sz="2000" b="1" dirty="0">
                <a:solidFill>
                  <a:prstClr val="white"/>
                </a:solidFill>
                <a:latin typeface="Times New Roman" panose="02020603050405020304" pitchFamily="18" charset="0"/>
                <a:cs typeface="Times New Roman" panose="02020603050405020304" pitchFamily="18" charset="0"/>
              </a:rPr>
              <a:t>  </a:t>
            </a:r>
            <a:r>
              <a:rPr lang="en-US" sz="2000" b="1" dirty="0">
                <a:solidFill>
                  <a:prstClr val="white"/>
                </a:solidFill>
                <a:latin typeface="Times New Roman" panose="02020603050405020304" pitchFamily="18" charset="0"/>
                <a:cs typeface="Times New Roman" panose="02020603050405020304" pitchFamily="18" charset="0"/>
              </a:rPr>
              <a:t>HỌC TRỰC TUYẾN – CHỦ ĐỀ 3 – VẬT LÍ 9</a:t>
            </a:r>
          </a:p>
        </p:txBody>
      </p:sp>
      <p:sp>
        <p:nvSpPr>
          <p:cNvPr id="7" name="Title 6"/>
          <p:cNvSpPr>
            <a:spLocks noGrp="1"/>
          </p:cNvSpPr>
          <p:nvPr>
            <p:ph type="title"/>
          </p:nvPr>
        </p:nvSpPr>
        <p:spPr>
          <a:xfrm>
            <a:off x="520505" y="745588"/>
            <a:ext cx="2433710" cy="731521"/>
          </a:xfrm>
        </p:spPr>
        <p:txBody>
          <a:bodyPr>
            <a:normAutofit/>
          </a:bodyPr>
          <a:lstStyle/>
          <a:p>
            <a:r>
              <a:rPr lang="en-US" sz="2000" b="1" dirty="0">
                <a:solidFill>
                  <a:srgbClr val="FFFF00"/>
                </a:solidFill>
                <a:latin typeface="Times New Roman" panose="02020603050405020304" pitchFamily="18" charset="0"/>
                <a:cs typeface="Times New Roman" panose="02020603050405020304" pitchFamily="18" charset="0"/>
              </a:rPr>
              <a:t>A. LÝ THUYẾT</a:t>
            </a:r>
            <a:endParaRPr lang="en-US" sz="2000" dirty="0"/>
          </a:p>
        </p:txBody>
      </p:sp>
      <p:sp>
        <p:nvSpPr>
          <p:cNvPr id="8" name="Content Placeholder 7"/>
          <p:cNvSpPr>
            <a:spLocks noGrp="1"/>
          </p:cNvSpPr>
          <p:nvPr>
            <p:ph idx="1"/>
          </p:nvPr>
        </p:nvSpPr>
        <p:spPr>
          <a:xfrm>
            <a:off x="987160" y="1233551"/>
            <a:ext cx="10494499" cy="4389120"/>
          </a:xfrm>
        </p:spPr>
        <p:txBody>
          <a:bodyPr>
            <a:normAutofit/>
          </a:bodyPr>
          <a:lstStyle/>
          <a:p>
            <a:pPr>
              <a:lnSpc>
                <a:spcPct val="150000"/>
              </a:lnSpc>
              <a:buNone/>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3: </a:t>
            </a:r>
            <a:r>
              <a:rPr lang="en-US" sz="2000" i="1" dirty="0" err="1">
                <a:solidFill>
                  <a:srgbClr val="FFFF00"/>
                </a:solidFill>
                <a:latin typeface="Times New Roman" pitchFamily="18" charset="0"/>
                <a:cs typeface="Times New Roman" pitchFamily="18" charset="0"/>
              </a:rPr>
              <a:t>Thế</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nào</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là</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hiệu</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suất</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sử</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dụng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điện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Viết</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công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thức</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tính</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hiệu</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suất</a:t>
            </a:r>
            <a:r>
              <a:rPr lang="en-US" sz="2000" i="1" dirty="0">
                <a:solidFill>
                  <a:srgbClr val="FFFF00"/>
                </a:solidFill>
                <a:latin typeface="Times New Roman" pitchFamily="18" charset="0"/>
                <a:cs typeface="Times New Roman" pitchFamily="18" charset="0"/>
              </a:rPr>
              <a:t>?</a:t>
            </a:r>
          </a:p>
        </p:txBody>
      </p:sp>
      <p:sp>
        <p:nvSpPr>
          <p:cNvPr id="9" name="TextBox 8"/>
          <p:cNvSpPr txBox="1"/>
          <p:nvPr/>
        </p:nvSpPr>
        <p:spPr>
          <a:xfrm>
            <a:off x="5457974" y="1828781"/>
            <a:ext cx="1143000" cy="400110"/>
          </a:xfrm>
          <a:prstGeom prst="rect">
            <a:avLst/>
          </a:prstGeom>
          <a:noFill/>
        </p:spPr>
        <p:txBody>
          <a:bodyPr wrap="square" rtlCol="0">
            <a:spAutoFit/>
          </a:bodyPr>
          <a:lstStyle/>
          <a:p>
            <a:r>
              <a:rPr lang="en-US" sz="2000" dirty="0" err="1">
                <a:solidFill>
                  <a:srgbClr val="FF0000"/>
                </a:solidFill>
                <a:latin typeface="Times New Roman" pitchFamily="18" charset="0"/>
                <a:cs typeface="Times New Roman" pitchFamily="18" charset="0"/>
              </a:rPr>
              <a:t>Trả</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lời</a:t>
            </a:r>
            <a:endParaRPr lang="en-US" sz="2000" dirty="0">
              <a:solidFill>
                <a:srgbClr val="FF0000"/>
              </a:solidFill>
              <a:latin typeface="Times New Roman" pitchFamily="18" charset="0"/>
              <a:cs typeface="Times New Roman" pitchFamily="18" charset="0"/>
            </a:endParaRPr>
          </a:p>
        </p:txBody>
      </p:sp>
      <p:sp>
        <p:nvSpPr>
          <p:cNvPr id="11" name="TextBox 10"/>
          <p:cNvSpPr txBox="1"/>
          <p:nvPr/>
        </p:nvSpPr>
        <p:spPr>
          <a:xfrm>
            <a:off x="1214421" y="2400232"/>
            <a:ext cx="9829800" cy="2862322"/>
          </a:xfrm>
          <a:prstGeom prst="rect">
            <a:avLst/>
          </a:prstGeom>
          <a:noFill/>
        </p:spPr>
        <p:txBody>
          <a:bodyPr wrap="square" rtlCol="0">
            <a:spAutoFit/>
          </a:bodyPr>
          <a:lstStyle/>
          <a:p>
            <a:r>
              <a:rPr lang="vi-VN" sz="2000" dirty="0">
                <a:solidFill>
                  <a:schemeClr val="bg1"/>
                </a:solidFill>
                <a:latin typeface="Times New Roman" pitchFamily="18" charset="0"/>
                <a:cs typeface="Times New Roman" pitchFamily="18" charset="0"/>
              </a:rPr>
              <a:t> </a:t>
            </a:r>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Tỉ số giữa phần năng lượng có ích được chuyển hóa từ điện năng và toàn bộ điện năng tiêu thụ được gọi là hiệu suất sử dụng điện năng:</a:t>
            </a:r>
          </a:p>
          <a:p>
            <a:r>
              <a:rPr lang="vi-VN" sz="2000" dirty="0">
                <a:solidFill>
                  <a:schemeClr val="bg1"/>
                </a:solidFill>
                <a:latin typeface="Times New Roman" pitchFamily="18" charset="0"/>
                <a:cs typeface="Times New Roman" pitchFamily="18" charset="0"/>
              </a:rPr>
              <a:t>    </a:t>
            </a:r>
            <a:endParaRPr lang="en-US" sz="2000" dirty="0">
              <a:solidFill>
                <a:schemeClr val="bg1"/>
              </a:solidFill>
              <a:latin typeface="Times New Roman" pitchFamily="18" charset="0"/>
              <a:cs typeface="Times New Roman" pitchFamily="18" charset="0"/>
            </a:endParaRPr>
          </a:p>
          <a:p>
            <a:endParaRPr lang="en-US" sz="2000" dirty="0">
              <a:solidFill>
                <a:schemeClr val="bg1"/>
              </a:solidFill>
              <a:latin typeface="Times New Roman" pitchFamily="18" charset="0"/>
              <a:cs typeface="Times New Roman" pitchFamily="18" charset="0"/>
            </a:endParaRPr>
          </a:p>
          <a:p>
            <a:endParaRPr lang="en-US" sz="2000" dirty="0">
              <a:solidFill>
                <a:schemeClr val="bg1"/>
              </a:solidFill>
              <a:latin typeface="Times New Roman" pitchFamily="18" charset="0"/>
              <a:cs typeface="Times New Roman" pitchFamily="18" charset="0"/>
            </a:endParaRPr>
          </a:p>
          <a:p>
            <a:r>
              <a:rPr lang="vi-VN" sz="2000" dirty="0">
                <a:solidFill>
                  <a:schemeClr val="bg1"/>
                </a:solidFill>
                <a:latin typeface="Times New Roman" pitchFamily="18" charset="0"/>
                <a:cs typeface="Times New Roman" pitchFamily="18" charset="0"/>
              </a:rPr>
              <a:t>Trong đó: A</a:t>
            </a:r>
            <a:r>
              <a:rPr lang="vi-VN" sz="2000" baseline="-25000" dirty="0">
                <a:solidFill>
                  <a:schemeClr val="bg1"/>
                </a:solidFill>
                <a:latin typeface="Times New Roman" pitchFamily="18" charset="0"/>
                <a:cs typeface="Times New Roman" pitchFamily="18" charset="0"/>
              </a:rPr>
              <a:t>i</a:t>
            </a:r>
            <a:r>
              <a:rPr lang="vi-VN" sz="2000" dirty="0">
                <a:solidFill>
                  <a:schemeClr val="bg1"/>
                </a:solidFill>
                <a:latin typeface="Times New Roman" pitchFamily="18" charset="0"/>
                <a:cs typeface="Times New Roman" pitchFamily="18" charset="0"/>
              </a:rPr>
              <a:t> là năng lượng </a:t>
            </a:r>
            <a:r>
              <a:rPr lang="vi-VN" sz="2000">
                <a:solidFill>
                  <a:schemeClr val="bg1"/>
                </a:solidFill>
                <a:latin typeface="Times New Roman" pitchFamily="18" charset="0"/>
                <a:cs typeface="Times New Roman" pitchFamily="18" charset="0"/>
              </a:rPr>
              <a:t>có </a:t>
            </a:r>
            <a:r>
              <a:rPr lang="vi-VN" sz="2000" smtClean="0">
                <a:solidFill>
                  <a:schemeClr val="bg1"/>
                </a:solidFill>
                <a:latin typeface="Times New Roman" pitchFamily="18" charset="0"/>
                <a:cs typeface="Times New Roman" pitchFamily="18" charset="0"/>
              </a:rPr>
              <a:t>ích</a:t>
            </a:r>
            <a:r>
              <a:rPr lang="en-US" sz="2000" smtClean="0">
                <a:solidFill>
                  <a:schemeClr val="bg1"/>
                </a:solidFill>
                <a:latin typeface="Times New Roman" pitchFamily="18" charset="0"/>
                <a:cs typeface="Times New Roman" pitchFamily="18" charset="0"/>
              </a:rPr>
              <a:t> (J)</a:t>
            </a:r>
            <a:endParaRPr lang="vi-VN" sz="2000" dirty="0">
              <a:solidFill>
                <a:schemeClr val="bg1"/>
              </a:solidFill>
              <a:latin typeface="Times New Roman" pitchFamily="18" charset="0"/>
              <a:cs typeface="Times New Roman" pitchFamily="18" charset="0"/>
            </a:endParaRPr>
          </a:p>
          <a:p>
            <a:r>
              <a:rPr lang="vi-VN" sz="2000" dirty="0">
                <a:solidFill>
                  <a:schemeClr val="bg1"/>
                </a:solidFill>
                <a:latin typeface="Times New Roman" pitchFamily="18" charset="0"/>
                <a:cs typeface="Times New Roman" pitchFamily="18" charset="0"/>
              </a:rPr>
              <a:t>   </a:t>
            </a:r>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 A</a:t>
            </a:r>
            <a:r>
              <a:rPr lang="vi-VN" sz="2000" baseline="-25000" dirty="0">
                <a:solidFill>
                  <a:schemeClr val="bg1"/>
                </a:solidFill>
                <a:latin typeface="Times New Roman" pitchFamily="18" charset="0"/>
                <a:cs typeface="Times New Roman" pitchFamily="18" charset="0"/>
              </a:rPr>
              <a:t>hp</a:t>
            </a:r>
            <a:r>
              <a:rPr lang="vi-VN" sz="2000" dirty="0">
                <a:solidFill>
                  <a:schemeClr val="bg1"/>
                </a:solidFill>
                <a:latin typeface="Times New Roman" pitchFamily="18" charset="0"/>
                <a:cs typeface="Times New Roman" pitchFamily="18" charset="0"/>
              </a:rPr>
              <a:t> là năng lượng hao phí </a:t>
            </a:r>
            <a:r>
              <a:rPr lang="vi-VN" sz="2000">
                <a:solidFill>
                  <a:schemeClr val="bg1"/>
                </a:solidFill>
                <a:latin typeface="Times New Roman" pitchFamily="18" charset="0"/>
                <a:cs typeface="Times New Roman" pitchFamily="18" charset="0"/>
              </a:rPr>
              <a:t>vô </a:t>
            </a:r>
            <a:r>
              <a:rPr lang="vi-VN" sz="2000" smtClean="0">
                <a:solidFill>
                  <a:schemeClr val="bg1"/>
                </a:solidFill>
                <a:latin typeface="Times New Roman" pitchFamily="18" charset="0"/>
                <a:cs typeface="Times New Roman" pitchFamily="18" charset="0"/>
              </a:rPr>
              <a:t>ích</a:t>
            </a:r>
            <a:r>
              <a:rPr lang="en-US" sz="2000" smtClean="0">
                <a:solidFill>
                  <a:schemeClr val="bg1"/>
                </a:solidFill>
                <a:latin typeface="Times New Roman" pitchFamily="18" charset="0"/>
                <a:cs typeface="Times New Roman" pitchFamily="18" charset="0"/>
              </a:rPr>
              <a:t> (J)</a:t>
            </a:r>
            <a:endParaRPr lang="vi-VN" sz="2000" dirty="0">
              <a:solidFill>
                <a:schemeClr val="bg1"/>
              </a:solidFill>
              <a:latin typeface="Times New Roman" pitchFamily="18" charset="0"/>
              <a:cs typeface="Times New Roman" pitchFamily="18" charset="0"/>
            </a:endParaRPr>
          </a:p>
          <a:p>
            <a:r>
              <a:rPr lang="vi-VN" sz="2000" dirty="0">
                <a:solidFill>
                  <a:schemeClr val="bg1"/>
                </a:solidFill>
                <a:latin typeface="Times New Roman" pitchFamily="18" charset="0"/>
                <a:cs typeface="Times New Roman" pitchFamily="18" charset="0"/>
              </a:rPr>
              <a:t>   </a:t>
            </a:r>
            <a:r>
              <a:rPr lang="en-US" sz="2000" dirty="0">
                <a:solidFill>
                  <a:schemeClr val="bg1"/>
                </a:solidFill>
                <a:latin typeface="Times New Roman" pitchFamily="18" charset="0"/>
                <a:cs typeface="Times New Roman" pitchFamily="18" charset="0"/>
              </a:rPr>
              <a:t>            </a:t>
            </a:r>
            <a:r>
              <a:rPr lang="vi-VN" sz="2000" dirty="0">
                <a:solidFill>
                  <a:schemeClr val="bg1"/>
                </a:solidFill>
                <a:latin typeface="Times New Roman" pitchFamily="18" charset="0"/>
                <a:cs typeface="Times New Roman" pitchFamily="18" charset="0"/>
              </a:rPr>
              <a:t> A</a:t>
            </a:r>
            <a:r>
              <a:rPr lang="vi-VN" sz="2000" baseline="-25000" dirty="0">
                <a:solidFill>
                  <a:schemeClr val="bg1"/>
                </a:solidFill>
                <a:latin typeface="Times New Roman" pitchFamily="18" charset="0"/>
                <a:cs typeface="Times New Roman" pitchFamily="18" charset="0"/>
              </a:rPr>
              <a:t>tp</a:t>
            </a:r>
            <a:r>
              <a:rPr lang="vi-VN" sz="2000" dirty="0">
                <a:solidFill>
                  <a:schemeClr val="bg1"/>
                </a:solidFill>
                <a:latin typeface="Times New Roman" pitchFamily="18" charset="0"/>
                <a:cs typeface="Times New Roman" pitchFamily="18" charset="0"/>
              </a:rPr>
              <a:t> là năng lượng toàn phần được chuyển hóa từ </a:t>
            </a:r>
            <a:r>
              <a:rPr lang="vi-VN" sz="2000">
                <a:solidFill>
                  <a:schemeClr val="bg1"/>
                </a:solidFill>
                <a:latin typeface="Times New Roman" pitchFamily="18" charset="0"/>
                <a:cs typeface="Times New Roman" pitchFamily="18" charset="0"/>
              </a:rPr>
              <a:t>điện </a:t>
            </a:r>
            <a:r>
              <a:rPr lang="vi-VN" sz="2000" smtClean="0">
                <a:solidFill>
                  <a:schemeClr val="bg1"/>
                </a:solidFill>
                <a:latin typeface="Times New Roman" pitchFamily="18" charset="0"/>
                <a:cs typeface="Times New Roman" pitchFamily="18" charset="0"/>
              </a:rPr>
              <a:t>năng</a:t>
            </a:r>
            <a:r>
              <a:rPr lang="en-US" sz="2000" smtClean="0">
                <a:solidFill>
                  <a:schemeClr val="bg1"/>
                </a:solidFill>
                <a:latin typeface="Times New Roman" pitchFamily="18" charset="0"/>
                <a:cs typeface="Times New Roman" pitchFamily="18" charset="0"/>
              </a:rPr>
              <a:t> (J)</a:t>
            </a:r>
            <a:endParaRPr lang="vi-VN" sz="2000" dirty="0">
              <a:solidFill>
                <a:schemeClr val="bg1"/>
              </a:solidFill>
              <a:latin typeface="Times New Roman" pitchFamily="18" charset="0"/>
              <a:cs typeface="Times New Roman" pitchFamily="18" charset="0"/>
            </a:endParaRPr>
          </a:p>
          <a:p>
            <a:endParaRPr lang="en-US" sz="2000" dirty="0">
              <a:solidFill>
                <a:schemeClr val="bg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F2A44639-3C47-4785-9E3A-DD6310A22015}"/>
                  </a:ext>
                </a:extLst>
              </p:cNvPr>
              <p:cNvSpPr txBox="1"/>
              <p:nvPr/>
            </p:nvSpPr>
            <p:spPr>
              <a:xfrm>
                <a:off x="1965960" y="3169920"/>
                <a:ext cx="3093720" cy="599459"/>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H = </a:t>
                </a:r>
                <a14:m>
                  <m:oMath xmlns:m="http://schemas.openxmlformats.org/officeDocument/2006/math">
                    <m:f>
                      <m:fPr>
                        <m:ctrlPr>
                          <a:rPr lang="en-US" sz="2000" i="1" smtClean="0">
                            <a:solidFill>
                              <a:schemeClr val="bg1"/>
                            </a:solidFill>
                            <a:latin typeface="Cambria Math" panose="02040503050406030204" pitchFamily="18" charset="0"/>
                            <a:cs typeface="Times New Roman" panose="02020603050405020304" pitchFamily="18" charset="0"/>
                          </a:rPr>
                        </m:ctrlPr>
                      </m:fPr>
                      <m:num>
                        <m:sSub>
                          <m:sSubPr>
                            <m:ctrlPr>
                              <a:rPr lang="en-US" sz="2000" i="1" smtClean="0">
                                <a:solidFill>
                                  <a:schemeClr val="bg1"/>
                                </a:solidFill>
                                <a:latin typeface="Cambria Math" panose="02040503050406030204" pitchFamily="18" charset="0"/>
                                <a:cs typeface="Times New Roman" panose="02020603050405020304" pitchFamily="18" charset="0"/>
                              </a:rPr>
                            </m:ctrlPr>
                          </m:sSubPr>
                          <m:e>
                            <m:r>
                              <a:rPr lang="en-US" sz="2000" b="0" i="1" smtClean="0">
                                <a:solidFill>
                                  <a:schemeClr val="bg1"/>
                                </a:solidFill>
                                <a:latin typeface="Cambria Math" panose="02040503050406030204" pitchFamily="18" charset="0"/>
                                <a:cs typeface="Times New Roman" panose="02020603050405020304" pitchFamily="18" charset="0"/>
                              </a:rPr>
                              <m:t>𝐴</m:t>
                            </m:r>
                          </m:e>
                          <m:sub>
                            <m:r>
                              <a:rPr lang="en-US" sz="2000" b="0" i="1" smtClean="0">
                                <a:solidFill>
                                  <a:schemeClr val="bg1"/>
                                </a:solidFill>
                                <a:latin typeface="Cambria Math" panose="02040503050406030204" pitchFamily="18" charset="0"/>
                                <a:cs typeface="Times New Roman" panose="02020603050405020304" pitchFamily="18" charset="0"/>
                              </a:rPr>
                              <m:t>𝑖</m:t>
                            </m:r>
                          </m:sub>
                        </m:sSub>
                      </m:num>
                      <m:den>
                        <m:sSub>
                          <m:sSubPr>
                            <m:ctrlPr>
                              <a:rPr lang="en-US" sz="2000" i="1" smtClean="0">
                                <a:solidFill>
                                  <a:schemeClr val="bg1"/>
                                </a:solidFill>
                                <a:latin typeface="Cambria Math" panose="02040503050406030204" pitchFamily="18" charset="0"/>
                                <a:cs typeface="Times New Roman" panose="02020603050405020304" pitchFamily="18" charset="0"/>
                              </a:rPr>
                            </m:ctrlPr>
                          </m:sSubPr>
                          <m:e>
                            <m:r>
                              <a:rPr lang="en-US" sz="2000" b="0" i="1" smtClean="0">
                                <a:solidFill>
                                  <a:schemeClr val="bg1"/>
                                </a:solidFill>
                                <a:latin typeface="Cambria Math" panose="02040503050406030204" pitchFamily="18" charset="0"/>
                                <a:cs typeface="Times New Roman" panose="02020603050405020304" pitchFamily="18" charset="0"/>
                              </a:rPr>
                              <m:t>𝐴</m:t>
                            </m:r>
                          </m:e>
                          <m:sub>
                            <m:r>
                              <a:rPr lang="en-US" sz="2000" b="0" i="1" smtClean="0">
                                <a:solidFill>
                                  <a:schemeClr val="bg1"/>
                                </a:solidFill>
                                <a:latin typeface="Cambria Math" panose="02040503050406030204" pitchFamily="18" charset="0"/>
                                <a:cs typeface="Times New Roman" panose="02020603050405020304" pitchFamily="18" charset="0"/>
                              </a:rPr>
                              <m:t>𝑡𝑝</m:t>
                            </m:r>
                          </m:sub>
                        </m:sSub>
                      </m:den>
                    </m:f>
                    <m:r>
                      <a:rPr lang="en-US" sz="2000" b="0" i="1" smtClean="0">
                        <a:solidFill>
                          <a:schemeClr val="bg1"/>
                        </a:solidFill>
                        <a:latin typeface="Cambria Math" panose="02040503050406030204" pitchFamily="18" charset="0"/>
                        <a:cs typeface="Times New Roman" panose="02020603050405020304" pitchFamily="18" charset="0"/>
                      </a:rPr>
                      <m:t>= </m:t>
                    </m:r>
                    <m:f>
                      <m:fPr>
                        <m:ctrlPr>
                          <a:rPr lang="en-US" sz="2000" b="0" i="1" smtClean="0">
                            <a:solidFill>
                              <a:schemeClr val="bg1"/>
                            </a:solidFill>
                            <a:latin typeface="Cambria Math" panose="02040503050406030204" pitchFamily="18" charset="0"/>
                            <a:cs typeface="Times New Roman" panose="02020603050405020304" pitchFamily="18" charset="0"/>
                          </a:rPr>
                        </m:ctrlPr>
                      </m:fPr>
                      <m:num>
                        <m:sSub>
                          <m:sSubPr>
                            <m:ctrlPr>
                              <a:rPr lang="en-US" sz="2000" b="0" i="1" smtClean="0">
                                <a:solidFill>
                                  <a:schemeClr val="bg1"/>
                                </a:solidFill>
                                <a:latin typeface="Cambria Math" panose="02040503050406030204" pitchFamily="18" charset="0"/>
                                <a:cs typeface="Times New Roman" panose="02020603050405020304" pitchFamily="18" charset="0"/>
                              </a:rPr>
                            </m:ctrlPr>
                          </m:sSubPr>
                          <m:e>
                            <m:r>
                              <a:rPr lang="en-US" sz="2000" b="0" i="1" smtClean="0">
                                <a:solidFill>
                                  <a:schemeClr val="bg1"/>
                                </a:solidFill>
                                <a:latin typeface="Cambria Math" panose="02040503050406030204" pitchFamily="18" charset="0"/>
                                <a:cs typeface="Times New Roman" panose="02020603050405020304" pitchFamily="18" charset="0"/>
                              </a:rPr>
                              <m:t>𝐴</m:t>
                            </m:r>
                          </m:e>
                          <m:sub>
                            <m:r>
                              <a:rPr lang="en-US" sz="2000" b="0" i="1" smtClean="0">
                                <a:solidFill>
                                  <a:schemeClr val="bg1"/>
                                </a:solidFill>
                                <a:latin typeface="Cambria Math" panose="02040503050406030204" pitchFamily="18" charset="0"/>
                                <a:cs typeface="Times New Roman" panose="02020603050405020304" pitchFamily="18" charset="0"/>
                              </a:rPr>
                              <m:t>𝑖</m:t>
                            </m:r>
                          </m:sub>
                        </m:sSub>
                      </m:num>
                      <m:den>
                        <m:sSub>
                          <m:sSubPr>
                            <m:ctrlPr>
                              <a:rPr lang="en-US" sz="2000" b="0" i="1" smtClean="0">
                                <a:solidFill>
                                  <a:schemeClr val="bg1"/>
                                </a:solidFill>
                                <a:latin typeface="Cambria Math" panose="02040503050406030204" pitchFamily="18" charset="0"/>
                                <a:cs typeface="Times New Roman" panose="02020603050405020304" pitchFamily="18" charset="0"/>
                              </a:rPr>
                            </m:ctrlPr>
                          </m:sSubPr>
                          <m:e>
                            <m:r>
                              <a:rPr lang="en-US" sz="2000" b="0" i="1" smtClean="0">
                                <a:solidFill>
                                  <a:schemeClr val="bg1"/>
                                </a:solidFill>
                                <a:latin typeface="Cambria Math" panose="02040503050406030204" pitchFamily="18" charset="0"/>
                                <a:cs typeface="Times New Roman" panose="02020603050405020304" pitchFamily="18" charset="0"/>
                              </a:rPr>
                              <m:t>𝐴</m:t>
                            </m:r>
                          </m:e>
                          <m:sub>
                            <m:r>
                              <a:rPr lang="en-US" sz="2000" b="0" i="1" smtClean="0">
                                <a:solidFill>
                                  <a:schemeClr val="bg1"/>
                                </a:solidFill>
                                <a:latin typeface="Cambria Math" panose="02040503050406030204" pitchFamily="18" charset="0"/>
                                <a:cs typeface="Times New Roman" panose="02020603050405020304" pitchFamily="18" charset="0"/>
                              </a:rPr>
                              <m:t>𝑖</m:t>
                            </m:r>
                          </m:sub>
                        </m:sSub>
                        <m:r>
                          <a:rPr lang="en-US" sz="2000" b="0" i="1" smtClean="0">
                            <a:solidFill>
                              <a:schemeClr val="bg1"/>
                            </a:solidFill>
                            <a:latin typeface="Cambria Math" panose="02040503050406030204" pitchFamily="18" charset="0"/>
                            <a:cs typeface="Times New Roman" panose="02020603050405020304" pitchFamily="18" charset="0"/>
                          </a:rPr>
                          <m:t>+ </m:t>
                        </m:r>
                        <m:sSub>
                          <m:sSubPr>
                            <m:ctrlPr>
                              <a:rPr lang="en-US" sz="2000" b="0" i="1" smtClean="0">
                                <a:solidFill>
                                  <a:schemeClr val="bg1"/>
                                </a:solidFill>
                                <a:latin typeface="Cambria Math" panose="02040503050406030204" pitchFamily="18" charset="0"/>
                                <a:cs typeface="Times New Roman" panose="02020603050405020304" pitchFamily="18" charset="0"/>
                              </a:rPr>
                            </m:ctrlPr>
                          </m:sSubPr>
                          <m:e>
                            <m:r>
                              <a:rPr lang="en-US" sz="2000" b="0" i="1" smtClean="0">
                                <a:solidFill>
                                  <a:schemeClr val="bg1"/>
                                </a:solidFill>
                                <a:latin typeface="Cambria Math" panose="02040503050406030204" pitchFamily="18" charset="0"/>
                                <a:cs typeface="Times New Roman" panose="02020603050405020304" pitchFamily="18" charset="0"/>
                              </a:rPr>
                              <m:t>𝐴</m:t>
                            </m:r>
                          </m:e>
                          <m:sub>
                            <m:r>
                              <a:rPr lang="en-US" sz="2000" b="0" i="1" smtClean="0">
                                <a:solidFill>
                                  <a:schemeClr val="bg1"/>
                                </a:solidFill>
                                <a:latin typeface="Cambria Math" panose="02040503050406030204" pitchFamily="18" charset="0"/>
                                <a:cs typeface="Times New Roman" panose="02020603050405020304" pitchFamily="18" charset="0"/>
                              </a:rPr>
                              <m:t>h𝑝</m:t>
                            </m:r>
                          </m:sub>
                        </m:sSub>
                      </m:den>
                    </m:f>
                  </m:oMath>
                </a14:m>
                <a:r>
                  <a:rPr lang="en-US" sz="2000" dirty="0">
                    <a:solidFill>
                      <a:schemeClr val="bg1"/>
                    </a:solidFill>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F2A44639-3C47-4785-9E3A-DD6310A22015}"/>
                  </a:ext>
                </a:extLst>
              </p:cNvPr>
              <p:cNvSpPr txBox="1">
                <a:spLocks noRot="1" noChangeAspect="1" noMove="1" noResize="1" noEditPoints="1" noAdjustHandles="1" noChangeArrowheads="1" noChangeShapeType="1" noTextEdit="1"/>
              </p:cNvSpPr>
              <p:nvPr/>
            </p:nvSpPr>
            <p:spPr>
              <a:xfrm>
                <a:off x="1965960" y="3169920"/>
                <a:ext cx="3093720" cy="599459"/>
              </a:xfrm>
              <a:prstGeom prst="rect">
                <a:avLst/>
              </a:prstGeom>
              <a:blipFill>
                <a:blip r:embed="rId3"/>
                <a:stretch>
                  <a:fillRect l="-2170"/>
                </a:stretch>
              </a:blipFill>
            </p:spPr>
            <p:txBody>
              <a:bodyPr/>
              <a:lstStyle/>
              <a:p>
                <a:r>
                  <a:rPr lang="en-US">
                    <a:noFill/>
                  </a:rPr>
                  <a:t> </a:t>
                </a:r>
              </a:p>
            </p:txBody>
          </p:sp>
        </mc:Fallback>
      </mc:AlternateContent>
    </p:spTree>
    <p:extLst>
      <p:ext uri="{BB962C8B-B14F-4D97-AF65-F5344CB8AC3E}">
        <p14:creationId xmlns:p14="http://schemas.microsoft.com/office/powerpoint/2010/main" val="20668131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6" name="Rectangle 5">
            <a:extLst>
              <a:ext uri="{FF2B5EF4-FFF2-40B4-BE49-F238E27FC236}">
                <a16:creationId xmlns:a16="http://schemas.microsoft.com/office/drawing/2014/main" xmlns="" id="{182E789F-FCAE-4BF5-990F-A087801813CA}"/>
              </a:ext>
            </a:extLst>
          </p:cNvPr>
          <p:cNvSpPr/>
          <p:nvPr/>
        </p:nvSpPr>
        <p:spPr>
          <a:xfrm>
            <a:off x="3273532" y="0"/>
            <a:ext cx="5422446" cy="400110"/>
          </a:xfrm>
          <a:prstGeom prst="rect">
            <a:avLst/>
          </a:prstGeom>
        </p:spPr>
        <p:txBody>
          <a:bodyPr wrap="none">
            <a:spAutoFit/>
          </a:bodyPr>
          <a:lstStyle/>
          <a:p>
            <a:r>
              <a:rPr lang="vi-VN" sz="2000" b="1" dirty="0">
                <a:solidFill>
                  <a:prstClr val="white"/>
                </a:solidFill>
                <a:latin typeface="Times New Roman" panose="02020603050405020304" pitchFamily="18" charset="0"/>
                <a:cs typeface="Times New Roman" panose="02020603050405020304" pitchFamily="18" charset="0"/>
              </a:rPr>
              <a:t>  </a:t>
            </a:r>
            <a:r>
              <a:rPr lang="en-US" sz="2000" b="1" dirty="0">
                <a:solidFill>
                  <a:prstClr val="white"/>
                </a:solidFill>
                <a:latin typeface="Times New Roman" panose="02020603050405020304" pitchFamily="18" charset="0"/>
                <a:cs typeface="Times New Roman" panose="02020603050405020304" pitchFamily="18" charset="0"/>
              </a:rPr>
              <a:t>HỌC TRỰC TUYẾN – CHỦ ĐỀ 3 – VẬT LÍ 9</a:t>
            </a:r>
          </a:p>
        </p:txBody>
      </p:sp>
      <p:sp>
        <p:nvSpPr>
          <p:cNvPr id="7" name="Title 6"/>
          <p:cNvSpPr>
            <a:spLocks noGrp="1"/>
          </p:cNvSpPr>
          <p:nvPr>
            <p:ph type="title"/>
          </p:nvPr>
        </p:nvSpPr>
        <p:spPr>
          <a:xfrm>
            <a:off x="520505" y="745588"/>
            <a:ext cx="2433710" cy="731521"/>
          </a:xfrm>
        </p:spPr>
        <p:txBody>
          <a:bodyPr>
            <a:normAutofit/>
          </a:bodyPr>
          <a:lstStyle/>
          <a:p>
            <a:r>
              <a:rPr lang="en-US" sz="2000" b="1" dirty="0">
                <a:solidFill>
                  <a:srgbClr val="FFFF00"/>
                </a:solidFill>
                <a:latin typeface="Times New Roman" panose="02020603050405020304" pitchFamily="18" charset="0"/>
                <a:cs typeface="Times New Roman" panose="02020603050405020304" pitchFamily="18" charset="0"/>
              </a:rPr>
              <a:t>A. LÝ THUYẾT</a:t>
            </a:r>
            <a:endParaRPr lang="en-US" sz="2000" dirty="0"/>
          </a:p>
        </p:txBody>
      </p:sp>
      <p:sp>
        <p:nvSpPr>
          <p:cNvPr id="8" name="Content Placeholder 7"/>
          <p:cNvSpPr>
            <a:spLocks noGrp="1"/>
          </p:cNvSpPr>
          <p:nvPr>
            <p:ph idx="1"/>
          </p:nvPr>
        </p:nvSpPr>
        <p:spPr>
          <a:xfrm>
            <a:off x="815705" y="1290711"/>
            <a:ext cx="10494499" cy="480939"/>
          </a:xfrm>
        </p:spPr>
        <p:txBody>
          <a:bodyPr>
            <a:normAutofit/>
          </a:bodyPr>
          <a:lstStyle/>
          <a:p>
            <a:pPr>
              <a:buNone/>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4:</a:t>
            </a:r>
            <a:r>
              <a:rPr lang="en-US" sz="2000" dirty="0">
                <a:solidFill>
                  <a:srgbClr val="00B0F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Trình</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bày</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khái</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niệm</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dụng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cụ</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đo</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và</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công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thức</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tính</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công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của</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dòng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điện</a:t>
            </a:r>
            <a:r>
              <a:rPr lang="en-US" sz="2000" i="1" dirty="0">
                <a:solidFill>
                  <a:srgbClr val="FFFF00"/>
                </a:solidFill>
                <a:latin typeface="Times New Roman" pitchFamily="18" charset="0"/>
                <a:cs typeface="Times New Roman" pitchFamily="18" charset="0"/>
              </a:rPr>
              <a:t>?</a:t>
            </a:r>
          </a:p>
          <a:p>
            <a:pPr>
              <a:buNone/>
            </a:pPr>
            <a:endParaRPr lang="en-US" sz="2000" dirty="0"/>
          </a:p>
        </p:txBody>
      </p:sp>
      <p:sp>
        <p:nvSpPr>
          <p:cNvPr id="9" name="Rectangle 8">
            <a:extLst>
              <a:ext uri="{FF2B5EF4-FFF2-40B4-BE49-F238E27FC236}">
                <a16:creationId xmlns:a16="http://schemas.microsoft.com/office/drawing/2014/main" xmlns="" id="{E1E12415-8CD0-44CA-8AB1-55C18F4DB29A}"/>
              </a:ext>
            </a:extLst>
          </p:cNvPr>
          <p:cNvSpPr/>
          <p:nvPr/>
        </p:nvSpPr>
        <p:spPr>
          <a:xfrm>
            <a:off x="1224000" y="3173511"/>
            <a:ext cx="2398585" cy="838200"/>
          </a:xfrm>
          <a:prstGeom prst="rect">
            <a:avLst/>
          </a:prstGeom>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prstClr val="white"/>
                </a:solidFill>
                <a:latin typeface="Times New Roman" panose="02020603050405020304" pitchFamily="18" charset="0"/>
                <a:cs typeface="Times New Roman" panose="02020603050405020304" pitchFamily="18" charset="0"/>
              </a:rPr>
              <a:t>CÔNG CỦA DÒNG ĐIỆN</a:t>
            </a:r>
          </a:p>
        </p:txBody>
      </p:sp>
      <p:sp>
        <p:nvSpPr>
          <p:cNvPr id="10" name="Line Callout 1 10">
            <a:extLst>
              <a:ext uri="{FF2B5EF4-FFF2-40B4-BE49-F238E27FC236}">
                <a16:creationId xmlns:a16="http://schemas.microsoft.com/office/drawing/2014/main" xmlns="" id="{A57CF5F4-87C6-460B-94B5-4199C9BA2BEF}"/>
              </a:ext>
            </a:extLst>
          </p:cNvPr>
          <p:cNvSpPr/>
          <p:nvPr/>
        </p:nvSpPr>
        <p:spPr>
          <a:xfrm>
            <a:off x="4886368" y="3400416"/>
            <a:ext cx="4800600" cy="700087"/>
          </a:xfrm>
          <a:prstGeom prst="borderCallout1">
            <a:avLst>
              <a:gd name="adj1" fmla="val 47172"/>
              <a:gd name="adj2" fmla="val -1534"/>
              <a:gd name="adj3" fmla="val 46187"/>
              <a:gd name="adj4" fmla="val -24727"/>
            </a:avLst>
          </a:prstGeom>
        </p:spPr>
        <p:style>
          <a:lnRef idx="3">
            <a:schemeClr val="lt1"/>
          </a:lnRef>
          <a:fillRef idx="1">
            <a:schemeClr val="accent5"/>
          </a:fillRef>
          <a:effectRef idx="1">
            <a:schemeClr val="accent5"/>
          </a:effectRef>
          <a:fontRef idx="minor">
            <a:schemeClr val="lt1"/>
          </a:fontRef>
        </p:style>
        <p:txBody>
          <a:bodyPr rtlCol="0" anchor="ctr"/>
          <a:lstStyle/>
          <a:p>
            <a:pPr marL="285750" indent="-285750">
              <a:lnSpc>
                <a:spcPct val="115000"/>
              </a:lnSpc>
              <a:buFontTx/>
              <a:buChar char="-"/>
            </a:pPr>
            <a:r>
              <a:rPr lang="en-US" sz="2000" dirty="0">
                <a:latin typeface="Times New Roman" pitchFamily="18" charset="0"/>
                <a:cs typeface="Times New Roman" pitchFamily="18" charset="0"/>
              </a:rPr>
              <a:t>Đ</a:t>
            </a:r>
            <a:r>
              <a:rPr lang="vi-VN" sz="2000" dirty="0">
                <a:latin typeface="Times New Roman" pitchFamily="18" charset="0"/>
                <a:cs typeface="Times New Roman" pitchFamily="18" charset="0"/>
              </a:rPr>
              <a:t>iện kế (hay còn gọi là điện năng kế, công tơ điện).</a:t>
            </a:r>
            <a:endParaRPr lang="en-US" sz="2000" dirty="0">
              <a:solidFill>
                <a:prstClr val="white"/>
              </a:solidFill>
              <a:latin typeface="Times New Roman" pitchFamily="18" charset="0"/>
              <a:ea typeface="Calibri" panose="020F0502020204030204" pitchFamily="34" charset="0"/>
              <a:cs typeface="Times New Roman" pitchFamily="18" charset="0"/>
            </a:endParaRPr>
          </a:p>
        </p:txBody>
      </p:sp>
      <p:sp>
        <p:nvSpPr>
          <p:cNvPr id="11" name="Line Callout 2 11">
            <a:extLst>
              <a:ext uri="{FF2B5EF4-FFF2-40B4-BE49-F238E27FC236}">
                <a16:creationId xmlns:a16="http://schemas.microsoft.com/office/drawing/2014/main" xmlns="" id="{713C010B-9E5B-4B02-A108-F400E32B2D96}"/>
              </a:ext>
            </a:extLst>
          </p:cNvPr>
          <p:cNvSpPr/>
          <p:nvPr/>
        </p:nvSpPr>
        <p:spPr>
          <a:xfrm>
            <a:off x="4914944" y="4243389"/>
            <a:ext cx="4814844" cy="2200274"/>
          </a:xfrm>
          <a:prstGeom prst="borderCallout2">
            <a:avLst>
              <a:gd name="adj1" fmla="val 52750"/>
              <a:gd name="adj2" fmla="val -1523"/>
              <a:gd name="adj3" fmla="val 54336"/>
              <a:gd name="adj4" fmla="val -17696"/>
              <a:gd name="adj5" fmla="val -16432"/>
              <a:gd name="adj6" fmla="val -26292"/>
            </a:avLst>
          </a:prstGeom>
        </p:spPr>
        <p:style>
          <a:lnRef idx="3">
            <a:schemeClr val="lt1"/>
          </a:lnRef>
          <a:fillRef idx="1">
            <a:schemeClr val="accent4"/>
          </a:fillRef>
          <a:effectRef idx="1">
            <a:schemeClr val="accent4"/>
          </a:effectRef>
          <a:fontRef idx="minor">
            <a:schemeClr val="lt1"/>
          </a:fontRef>
        </p:style>
        <p:txBody>
          <a:bodyPr rtlCol="0" anchor="ctr"/>
          <a:lstStyle/>
          <a:p>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A = P.t = U.I.t</a:t>
            </a:r>
          </a:p>
          <a:p>
            <a:r>
              <a:rPr lang="vi-VN" dirty="0">
                <a:latin typeface="Times New Roman" pitchFamily="18" charset="0"/>
                <a:cs typeface="Times New Roman" pitchFamily="18" charset="0"/>
              </a:rPr>
              <a:t>    Trong đó: U là hiệu điện thế giữa hai đầu đoạn mạch (V)</a:t>
            </a:r>
          </a:p>
          <a:p>
            <a:r>
              <a:rPr lang="vi-VN" dirty="0">
                <a:latin typeface="Times New Roman" pitchFamily="18" charset="0"/>
                <a:cs typeface="Times New Roman" pitchFamily="18" charset="0"/>
              </a:rPr>
              <a:t>    I là cường độ dòng điện qua đoạn mạch (A)</a:t>
            </a:r>
          </a:p>
          <a:p>
            <a:r>
              <a:rPr lang="vi-VN" dirty="0">
                <a:latin typeface="Times New Roman" pitchFamily="18" charset="0"/>
                <a:cs typeface="Times New Roman" pitchFamily="18" charset="0"/>
              </a:rPr>
              <a:t>    t là thời gian dòng điện thực hiện công (s)</a:t>
            </a:r>
          </a:p>
          <a:p>
            <a:r>
              <a:rPr lang="vi-VN" dirty="0">
                <a:latin typeface="Times New Roman" pitchFamily="18" charset="0"/>
                <a:cs typeface="Times New Roman" pitchFamily="18" charset="0"/>
              </a:rPr>
              <a:t>    P là công suất điện (W)</a:t>
            </a:r>
          </a:p>
          <a:p>
            <a:r>
              <a:rPr lang="vi-VN" dirty="0">
                <a:latin typeface="Times New Roman" pitchFamily="18" charset="0"/>
                <a:cs typeface="Times New Roman" pitchFamily="18" charset="0"/>
              </a:rPr>
              <a:t>    A là công của dòng điện (J)</a:t>
            </a:r>
          </a:p>
        </p:txBody>
      </p:sp>
      <p:sp>
        <p:nvSpPr>
          <p:cNvPr id="12" name="TextBox 11">
            <a:extLst>
              <a:ext uri="{FF2B5EF4-FFF2-40B4-BE49-F238E27FC236}">
                <a16:creationId xmlns:a16="http://schemas.microsoft.com/office/drawing/2014/main" xmlns="" id="{E8331EBA-A2DE-4A10-A6F3-B97F07757AFB}"/>
              </a:ext>
            </a:extLst>
          </p:cNvPr>
          <p:cNvSpPr txBox="1"/>
          <p:nvPr/>
        </p:nvSpPr>
        <p:spPr>
          <a:xfrm rot="4430143">
            <a:off x="2387592" y="4542550"/>
            <a:ext cx="2580762" cy="369332"/>
          </a:xfrm>
          <a:prstGeom prst="rect">
            <a:avLst/>
          </a:prstGeom>
          <a:noFill/>
        </p:spPr>
        <p:txBody>
          <a:bodyPr wrap="square" rtlCol="0">
            <a:spAutoFit/>
          </a:bodyPr>
          <a:lstStyle/>
          <a:p>
            <a:pPr algn="ctr"/>
            <a:r>
              <a:rPr lang="en-US" b="1" dirty="0" err="1">
                <a:solidFill>
                  <a:prstClr val="white"/>
                </a:solidFill>
                <a:latin typeface="Times New Roman" pitchFamily="18" charset="0"/>
                <a:cs typeface="Times New Roman" pitchFamily="18" charset="0"/>
              </a:rPr>
              <a:t>Công</a:t>
            </a:r>
            <a:r>
              <a:rPr lang="en-US" b="1" dirty="0">
                <a:solidFill>
                  <a:prstClr val="white"/>
                </a:solidFill>
                <a:latin typeface="Times New Roman" pitchFamily="18" charset="0"/>
                <a:cs typeface="Times New Roman" pitchFamily="18" charset="0"/>
              </a:rPr>
              <a:t> </a:t>
            </a:r>
            <a:r>
              <a:rPr lang="en-US" b="1" dirty="0" err="1">
                <a:solidFill>
                  <a:prstClr val="white"/>
                </a:solidFill>
                <a:latin typeface="Times New Roman" pitchFamily="18" charset="0"/>
                <a:cs typeface="Times New Roman" pitchFamily="18" charset="0"/>
              </a:rPr>
              <a:t>thức</a:t>
            </a:r>
            <a:r>
              <a:rPr lang="en-US" b="1" dirty="0">
                <a:solidFill>
                  <a:prstClr val="white"/>
                </a:solidFill>
                <a:latin typeface="Times New Roman" pitchFamily="18" charset="0"/>
                <a:cs typeface="Times New Roman" pitchFamily="18" charset="0"/>
              </a:rPr>
              <a:t> </a:t>
            </a:r>
          </a:p>
        </p:txBody>
      </p:sp>
      <p:sp>
        <p:nvSpPr>
          <p:cNvPr id="13" name="TextBox 12">
            <a:extLst>
              <a:ext uri="{FF2B5EF4-FFF2-40B4-BE49-F238E27FC236}">
                <a16:creationId xmlns:a16="http://schemas.microsoft.com/office/drawing/2014/main" xmlns="" id="{41C68EFD-381D-482F-BED9-A587A3EC578C}"/>
              </a:ext>
            </a:extLst>
          </p:cNvPr>
          <p:cNvSpPr txBox="1"/>
          <p:nvPr/>
        </p:nvSpPr>
        <p:spPr>
          <a:xfrm rot="17945977">
            <a:off x="3103590" y="2180445"/>
            <a:ext cx="1660848" cy="369332"/>
          </a:xfrm>
          <a:prstGeom prst="rect">
            <a:avLst/>
          </a:prstGeom>
          <a:noFill/>
        </p:spPr>
        <p:txBody>
          <a:bodyPr wrap="square" rtlCol="0">
            <a:spAutoFit/>
          </a:bodyPr>
          <a:lstStyle/>
          <a:p>
            <a:r>
              <a:rPr lang="en-US" b="1" dirty="0" err="1">
                <a:solidFill>
                  <a:prstClr val="white"/>
                </a:solidFill>
                <a:latin typeface="Times New Roman" pitchFamily="18" charset="0"/>
                <a:cs typeface="Times New Roman" pitchFamily="18" charset="0"/>
              </a:rPr>
              <a:t>Khái</a:t>
            </a:r>
            <a:r>
              <a:rPr lang="en-US" b="1" dirty="0">
                <a:solidFill>
                  <a:prstClr val="white"/>
                </a:solidFill>
                <a:latin typeface="Times New Roman" pitchFamily="18" charset="0"/>
                <a:cs typeface="Times New Roman" pitchFamily="18" charset="0"/>
              </a:rPr>
              <a:t> </a:t>
            </a:r>
            <a:r>
              <a:rPr lang="en-US" b="1" dirty="0" err="1">
                <a:solidFill>
                  <a:prstClr val="white"/>
                </a:solidFill>
                <a:latin typeface="Times New Roman" pitchFamily="18" charset="0"/>
                <a:cs typeface="Times New Roman" pitchFamily="18" charset="0"/>
              </a:rPr>
              <a:t>niệm</a:t>
            </a:r>
            <a:endParaRPr lang="en-US" b="1" dirty="0">
              <a:solidFill>
                <a:prstClr val="white"/>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xmlns="" id="{5FEE75C2-059B-4BFE-A5B8-4B2EFA06B0E6}"/>
              </a:ext>
            </a:extLst>
          </p:cNvPr>
          <p:cNvSpPr txBox="1"/>
          <p:nvPr/>
        </p:nvSpPr>
        <p:spPr>
          <a:xfrm>
            <a:off x="3599070" y="3416868"/>
            <a:ext cx="1315830" cy="369332"/>
          </a:xfrm>
          <a:prstGeom prst="rect">
            <a:avLst/>
          </a:prstGeom>
          <a:noFill/>
        </p:spPr>
        <p:txBody>
          <a:bodyPr wrap="square" rtlCol="0">
            <a:spAutoFit/>
          </a:bodyPr>
          <a:lstStyle/>
          <a:p>
            <a:r>
              <a:rPr lang="en-US" b="1" dirty="0" err="1">
                <a:solidFill>
                  <a:prstClr val="white"/>
                </a:solidFill>
                <a:latin typeface="Times New Roman" pitchFamily="18" charset="0"/>
                <a:cs typeface="Times New Roman" pitchFamily="18" charset="0"/>
              </a:rPr>
              <a:t>Dụng</a:t>
            </a:r>
            <a:r>
              <a:rPr lang="en-US" b="1" dirty="0">
                <a:solidFill>
                  <a:prstClr val="white"/>
                </a:solidFill>
                <a:latin typeface="Times New Roman" pitchFamily="18" charset="0"/>
                <a:cs typeface="Times New Roman" pitchFamily="18" charset="0"/>
              </a:rPr>
              <a:t> </a:t>
            </a:r>
            <a:r>
              <a:rPr lang="en-US" b="1" dirty="0" err="1">
                <a:solidFill>
                  <a:prstClr val="white"/>
                </a:solidFill>
                <a:latin typeface="Times New Roman" pitchFamily="18" charset="0"/>
                <a:cs typeface="Times New Roman" pitchFamily="18" charset="0"/>
              </a:rPr>
              <a:t>cụ</a:t>
            </a:r>
            <a:r>
              <a:rPr lang="en-US" b="1" dirty="0">
                <a:solidFill>
                  <a:prstClr val="white"/>
                </a:solidFill>
                <a:latin typeface="Times New Roman" pitchFamily="18" charset="0"/>
                <a:cs typeface="Times New Roman" pitchFamily="18" charset="0"/>
              </a:rPr>
              <a:t> </a:t>
            </a:r>
            <a:r>
              <a:rPr lang="en-US" b="1" dirty="0" err="1">
                <a:solidFill>
                  <a:prstClr val="white"/>
                </a:solidFill>
                <a:latin typeface="Times New Roman" pitchFamily="18" charset="0"/>
                <a:cs typeface="Times New Roman" pitchFamily="18" charset="0"/>
              </a:rPr>
              <a:t>đo</a:t>
            </a:r>
            <a:endParaRPr lang="en-US" b="1" dirty="0">
              <a:solidFill>
                <a:prstClr val="white"/>
              </a:solidFill>
              <a:latin typeface="Times New Roman" pitchFamily="18" charset="0"/>
              <a:cs typeface="Times New Roman" pitchFamily="18" charset="0"/>
            </a:endParaRPr>
          </a:p>
        </p:txBody>
      </p:sp>
      <p:sp>
        <p:nvSpPr>
          <p:cNvPr id="17" name="Line Callout 2 15">
            <a:extLst>
              <a:ext uri="{FF2B5EF4-FFF2-40B4-BE49-F238E27FC236}">
                <a16:creationId xmlns:a16="http://schemas.microsoft.com/office/drawing/2014/main" xmlns="" id="{6C25C679-1A80-4B90-9513-5B87202DB7CF}"/>
              </a:ext>
            </a:extLst>
          </p:cNvPr>
          <p:cNvSpPr/>
          <p:nvPr/>
        </p:nvSpPr>
        <p:spPr>
          <a:xfrm>
            <a:off x="4857792" y="1828800"/>
            <a:ext cx="4800600" cy="1285875"/>
          </a:xfrm>
          <a:prstGeom prst="borderCallout2">
            <a:avLst>
              <a:gd name="adj1" fmla="val 41225"/>
              <a:gd name="adj2" fmla="val -234"/>
              <a:gd name="adj3" fmla="val 41936"/>
              <a:gd name="adj4" fmla="val -14810"/>
              <a:gd name="adj5" fmla="val 117795"/>
              <a:gd name="adj6" fmla="val -24912"/>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vi-VN" sz="2000" dirty="0">
                <a:latin typeface="+mj-lt"/>
              </a:rPr>
              <a:t>  Công của dòng điện sản ra trong một đoạn mạch là số đo lượng điện năng mà đoạn mạch đó tiêu thụ để chuyển hóa thành các dạng năng lượng khác.</a:t>
            </a:r>
            <a:endParaRPr lang="en-US" sz="2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668131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p:cNvSpPr>
                <a:spLocks noGrp="1"/>
              </p:cNvSpPr>
              <p:nvPr>
                <p:ph type="ctrTitle"/>
              </p:nvPr>
            </p:nvSpPr>
            <p:spPr>
              <a:xfrm>
                <a:off x="757241" y="1242996"/>
                <a:ext cx="10363200" cy="3153580"/>
              </a:xfrm>
            </p:spPr>
            <p:txBody>
              <a:bodyPr>
                <a:normAutofit/>
              </a:bodyPr>
              <a:lstStyle/>
              <a:p>
                <a:pPr algn="l"/>
                <a:r>
                  <a:rPr lang="en-US" sz="2000" b="1" dirty="0">
                    <a:solidFill>
                      <a:srgbClr val="00B0F0"/>
                    </a:solidFill>
                    <a:latin typeface="Times New Roman" pitchFamily="18" charset="0"/>
                    <a:cs typeface="Times New Roman" pitchFamily="18" charset="0"/>
                  </a:rPr>
                  <a:t>Câu 1</a:t>
                </a:r>
                <a:r>
                  <a:rPr lang="en-US" sz="2000" dirty="0">
                    <a:solidFill>
                      <a:srgbClr val="00B0F0"/>
                    </a:solidFill>
                    <a:latin typeface="Times New Roman" pitchFamily="18" charset="0"/>
                    <a:cs typeface="Times New Roman" pitchFamily="18" charset="0"/>
                  </a:rPr>
                  <a:t>:</a:t>
                </a:r>
                <a:r>
                  <a:rPr lang="en-US" sz="2000" b="1" dirty="0">
                    <a:solidFill>
                      <a:srgbClr val="00B0F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Công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thức</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liên</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hệ</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công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suất</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của</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dòng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điện</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cường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độ</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dòng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điện</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trên</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một</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đoạn</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mạch</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giữa</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hai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đầu</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có</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hiệu</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điện</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thế</a:t>
                </a:r>
                <a:r>
                  <a:rPr lang="en-US" sz="2000" dirty="0">
                    <a:solidFill>
                      <a:srgbClr val="FFFF00"/>
                    </a:solidFill>
                    <a:latin typeface="Times New Roman" pitchFamily="18" charset="0"/>
                    <a:cs typeface="Times New Roman" pitchFamily="18" charset="0"/>
                  </a:rPr>
                  <a:t> U </a:t>
                </a:r>
                <a:r>
                  <a:rPr lang="en-US" sz="2000" dirty="0" err="1">
                    <a:solidFill>
                      <a:srgbClr val="FFFF00"/>
                    </a:solidFill>
                    <a:latin typeface="Times New Roman" pitchFamily="18" charset="0"/>
                    <a:cs typeface="Times New Roman" pitchFamily="18" charset="0"/>
                  </a:rPr>
                  <a:t>là</a:t>
                </a:r>
                <a:r>
                  <a:rPr lang="en-US" sz="2000" dirty="0">
                    <a:solidFill>
                      <a:srgbClr val="FFFF00"/>
                    </a:solidFill>
                    <a:latin typeface="Times New Roman" pitchFamily="18" charset="0"/>
                    <a:cs typeface="Times New Roman" pitchFamily="18" charset="0"/>
                  </a:rPr>
                  <a:t>:</a:t>
                </a:r>
                <a:br>
                  <a:rPr lang="en-US" sz="2000" dirty="0">
                    <a:solidFill>
                      <a:srgbClr val="FFFF00"/>
                    </a:solidFill>
                    <a:latin typeface="Times New Roman" pitchFamily="18" charset="0"/>
                    <a:cs typeface="Times New Roman" pitchFamily="18" charset="0"/>
                  </a:rPr>
                </a:br>
                <a:r>
                  <a:rPr lang="en-US" sz="2000" dirty="0">
                    <a:solidFill>
                      <a:schemeClr val="bg1"/>
                    </a:solidFill>
                    <a:latin typeface="Times New Roman" pitchFamily="18" charset="0"/>
                    <a:cs typeface="Times New Roman" pitchFamily="18" charset="0"/>
                  </a:rPr>
                  <a:t/>
                </a:r>
                <a:br>
                  <a:rPr lang="en-US" sz="2000" dirty="0">
                    <a:solidFill>
                      <a:schemeClr val="bg1"/>
                    </a:solidFill>
                    <a:latin typeface="Times New Roman" pitchFamily="18" charset="0"/>
                    <a:cs typeface="Times New Roman" pitchFamily="18" charset="0"/>
                  </a:rPr>
                </a:br>
                <a:r>
                  <a:rPr lang="en-US" sz="2000" dirty="0">
                    <a:solidFill>
                      <a:schemeClr val="bg1"/>
                    </a:solidFill>
                    <a:latin typeface="Times New Roman" pitchFamily="18" charset="0"/>
                    <a:cs typeface="Times New Roman" pitchFamily="18" charset="0"/>
                  </a:rPr>
                  <a:t>          A. </a:t>
                </a:r>
                <a:r>
                  <a:rPr lang="en-US" sz="2000" dirty="0">
                    <a:solidFill>
                      <a:schemeClr val="bg1"/>
                    </a:solidFill>
                    <a:latin typeface=".VnAristote" panose="020B7200000000000000" pitchFamily="34" charset="0"/>
                    <a:cs typeface="Times New Roman" pitchFamily="18" charset="0"/>
                  </a:rPr>
                  <a:t>P</a:t>
                </a:r>
                <a:r>
                  <a:rPr lang="en-US" sz="2000" dirty="0">
                    <a:solidFill>
                      <a:schemeClr val="bg1"/>
                    </a:solidFill>
                    <a:latin typeface="Times New Roman" pitchFamily="18" charset="0"/>
                    <a:cs typeface="Times New Roman" pitchFamily="18" charset="0"/>
                  </a:rPr>
                  <a:t> </a:t>
                </a:r>
                <a:r>
                  <a:rPr lang="en-US" sz="2000">
                    <a:solidFill>
                      <a:schemeClr val="bg1"/>
                    </a:solidFill>
                    <a:latin typeface="Times New Roman" pitchFamily="18" charset="0"/>
                    <a:cs typeface="Times New Roman" pitchFamily="18" charset="0"/>
                  </a:rPr>
                  <a:t>= U.I                         </a:t>
                </a:r>
                <a:r>
                  <a:rPr lang="en-US" sz="2000" dirty="0">
                    <a:solidFill>
                      <a:schemeClr val="bg1"/>
                    </a:solidFill>
                    <a:latin typeface="Times New Roman" pitchFamily="18" charset="0"/>
                    <a:cs typeface="Times New Roman" pitchFamily="18" charset="0"/>
                  </a:rPr>
                  <a:t>B</a:t>
                </a:r>
                <a:r>
                  <a:rPr lang="en-US" sz="2000">
                    <a:solidFill>
                      <a:schemeClr val="bg1"/>
                    </a:solidFill>
                    <a:latin typeface="Times New Roman" pitchFamily="18" charset="0"/>
                    <a:cs typeface="Times New Roman" pitchFamily="18" charset="0"/>
                  </a:rPr>
                  <a:t>. </a:t>
                </a:r>
                <a:r>
                  <a:rPr lang="en-US" sz="2000">
                    <a:solidFill>
                      <a:schemeClr val="bg1"/>
                    </a:solidFill>
                    <a:latin typeface=".VnAristote" panose="020B7200000000000000" pitchFamily="34" charset="0"/>
                    <a:cs typeface="Times New Roman" pitchFamily="18" charset="0"/>
                  </a:rPr>
                  <a:t>P</a:t>
                </a:r>
                <a:r>
                  <a:rPr lang="en-US" sz="2000">
                    <a:solidFill>
                      <a:schemeClr val="bg1"/>
                    </a:solidFill>
                    <a:latin typeface="Times New Roman" pitchFamily="18" charset="0"/>
                    <a:cs typeface="Times New Roman" pitchFamily="18" charset="0"/>
                  </a:rPr>
                  <a:t> = </a:t>
                </a:r>
                <a14:m>
                  <m:oMath xmlns:m="http://schemas.openxmlformats.org/officeDocument/2006/math">
                    <m:f>
                      <m:fPr>
                        <m:ctrlPr>
                          <a:rPr lang="en-US" sz="2000" i="1" smtClean="0">
                            <a:solidFill>
                              <a:schemeClr val="bg1"/>
                            </a:solidFill>
                            <a:latin typeface="Cambria Math" panose="02040503050406030204" pitchFamily="18" charset="0"/>
                            <a:cs typeface="Times New Roman" pitchFamily="18" charset="0"/>
                          </a:rPr>
                        </m:ctrlPr>
                      </m:fPr>
                      <m:num>
                        <m:r>
                          <a:rPr lang="en-US" sz="2000" b="0" i="1" smtClean="0">
                            <a:solidFill>
                              <a:schemeClr val="bg1"/>
                            </a:solidFill>
                            <a:latin typeface="Cambria Math"/>
                            <a:cs typeface="Times New Roman" pitchFamily="18" charset="0"/>
                          </a:rPr>
                          <m:t>𝑈</m:t>
                        </m:r>
                      </m:num>
                      <m:den>
                        <m:r>
                          <a:rPr lang="en-US" sz="2000" b="0" i="1" smtClean="0">
                            <a:solidFill>
                              <a:schemeClr val="bg1"/>
                            </a:solidFill>
                            <a:latin typeface="Cambria Math"/>
                            <a:cs typeface="Times New Roman" pitchFamily="18" charset="0"/>
                          </a:rPr>
                          <m:t>𝐼</m:t>
                        </m:r>
                      </m:den>
                    </m:f>
                  </m:oMath>
                </a14:m>
                <a:r>
                  <a:rPr lang="en-US" sz="2000">
                    <a:solidFill>
                      <a:schemeClr val="bg1"/>
                    </a:solidFill>
                    <a:latin typeface="Times New Roman" pitchFamily="18" charset="0"/>
                    <a:cs typeface="Times New Roman" pitchFamily="18" charset="0"/>
                  </a:rPr>
                  <a:t>                         C</a:t>
                </a:r>
                <a:r>
                  <a:rPr lang="en-US" sz="2000" dirty="0">
                    <a:solidFill>
                      <a:schemeClr val="bg1"/>
                    </a:solidFill>
                    <a:latin typeface="Times New Roman" pitchFamily="18" charset="0"/>
                    <a:cs typeface="Times New Roman" pitchFamily="18" charset="0"/>
                  </a:rPr>
                  <a:t>. </a:t>
                </a:r>
                <a:r>
                  <a:rPr lang="en-US" sz="2000" dirty="0">
                    <a:solidFill>
                      <a:schemeClr val="bg1"/>
                    </a:solidFill>
                    <a:latin typeface=".VnAristote" panose="020B7200000000000000" pitchFamily="34" charset="0"/>
                    <a:cs typeface="Times New Roman" pitchFamily="18" charset="0"/>
                  </a:rPr>
                  <a:t>P</a:t>
                </a:r>
                <a:r>
                  <a:rPr lang="en-US" sz="2000" dirty="0">
                    <a:solidFill>
                      <a:schemeClr val="bg1"/>
                    </a:solidFill>
                    <a:latin typeface="Times New Roman" pitchFamily="18" charset="0"/>
                    <a:cs typeface="Times New Roman" pitchFamily="18" charset="0"/>
                  </a:rPr>
                  <a:t> </a:t>
                </a:r>
                <a:r>
                  <a:rPr lang="en-US" sz="2000">
                    <a:solidFill>
                      <a:schemeClr val="bg1"/>
                    </a:solidFill>
                    <a:latin typeface="Times New Roman" pitchFamily="18" charset="0"/>
                    <a:cs typeface="Times New Roman" pitchFamily="18" charset="0"/>
                  </a:rPr>
                  <a:t>=  </a:t>
                </a:r>
                <a14:m>
                  <m:oMath xmlns:m="http://schemas.openxmlformats.org/officeDocument/2006/math">
                    <m:f>
                      <m:fPr>
                        <m:ctrlPr>
                          <a:rPr lang="en-US" sz="2000" i="1" smtClean="0">
                            <a:solidFill>
                              <a:schemeClr val="bg1"/>
                            </a:solidFill>
                            <a:latin typeface="Cambria Math" panose="02040503050406030204" pitchFamily="18" charset="0"/>
                            <a:cs typeface="Times New Roman" pitchFamily="18" charset="0"/>
                          </a:rPr>
                        </m:ctrlPr>
                      </m:fPr>
                      <m:num>
                        <m:r>
                          <a:rPr lang="en-US" sz="2000" b="0" i="1" smtClean="0">
                            <a:solidFill>
                              <a:schemeClr val="bg1"/>
                            </a:solidFill>
                            <a:latin typeface="Cambria Math"/>
                            <a:cs typeface="Times New Roman" pitchFamily="18" charset="0"/>
                          </a:rPr>
                          <m:t>𝐼</m:t>
                        </m:r>
                      </m:num>
                      <m:den>
                        <m:r>
                          <a:rPr lang="en-US" sz="2000" b="0" i="1" smtClean="0">
                            <a:solidFill>
                              <a:schemeClr val="bg1"/>
                            </a:solidFill>
                            <a:latin typeface="Cambria Math"/>
                            <a:cs typeface="Times New Roman" pitchFamily="18" charset="0"/>
                          </a:rPr>
                          <m:t>𝑈</m:t>
                        </m:r>
                      </m:den>
                    </m:f>
                  </m:oMath>
                </a14:m>
                <a:r>
                  <a:rPr lang="en-US" sz="2000">
                    <a:solidFill>
                      <a:schemeClr val="bg1"/>
                    </a:solidFill>
                    <a:latin typeface="Times New Roman" pitchFamily="18" charset="0"/>
                    <a:cs typeface="Times New Roman" pitchFamily="18" charset="0"/>
                  </a:rPr>
                  <a:t>                      </a:t>
                </a:r>
                <a:r>
                  <a:rPr lang="en-US" sz="2000" dirty="0">
                    <a:solidFill>
                      <a:schemeClr val="bg1"/>
                    </a:solidFill>
                    <a:latin typeface="Times New Roman" pitchFamily="18" charset="0"/>
                    <a:cs typeface="Times New Roman" pitchFamily="18" charset="0"/>
                  </a:rPr>
                  <a:t>D. </a:t>
                </a:r>
                <a:r>
                  <a:rPr lang="en-US" sz="2000" dirty="0">
                    <a:solidFill>
                      <a:schemeClr val="bg1"/>
                    </a:solidFill>
                    <a:latin typeface=".VnAristote" panose="020B7200000000000000" pitchFamily="34" charset="0"/>
                    <a:cs typeface="Times New Roman" pitchFamily="18" charset="0"/>
                  </a:rPr>
                  <a:t>P</a:t>
                </a:r>
                <a:r>
                  <a:rPr lang="en-US" sz="2000" dirty="0">
                    <a:solidFill>
                      <a:schemeClr val="bg1"/>
                    </a:solidFill>
                    <a:latin typeface="Times New Roman" pitchFamily="18" charset="0"/>
                    <a:cs typeface="Times New Roman" pitchFamily="18" charset="0"/>
                  </a:rPr>
                  <a:t> </a:t>
                </a:r>
                <a:r>
                  <a:rPr lang="en-US" sz="2000">
                    <a:solidFill>
                      <a:schemeClr val="bg1"/>
                    </a:solidFill>
                    <a:latin typeface="Times New Roman" pitchFamily="18" charset="0"/>
                    <a:cs typeface="Times New Roman" pitchFamily="18" charset="0"/>
                  </a:rPr>
                  <a:t>= </a:t>
                </a:r>
                <a14:m>
                  <m:oMath xmlns:m="http://schemas.openxmlformats.org/officeDocument/2006/math">
                    <m:f>
                      <m:fPr>
                        <m:ctrlPr>
                          <a:rPr lang="en-US" sz="2000" i="1" smtClean="0">
                            <a:solidFill>
                              <a:schemeClr val="bg1"/>
                            </a:solidFill>
                            <a:latin typeface="Cambria Math" panose="02040503050406030204" pitchFamily="18" charset="0"/>
                            <a:cs typeface="Times New Roman" pitchFamily="18" charset="0"/>
                          </a:rPr>
                        </m:ctrlPr>
                      </m:fPr>
                      <m:num>
                        <m:sSup>
                          <m:sSupPr>
                            <m:ctrlPr>
                              <a:rPr lang="en-US" sz="2000" i="1" smtClean="0">
                                <a:solidFill>
                                  <a:schemeClr val="bg1"/>
                                </a:solidFill>
                                <a:latin typeface="Cambria Math" panose="02040503050406030204" pitchFamily="18" charset="0"/>
                                <a:cs typeface="Times New Roman" pitchFamily="18" charset="0"/>
                              </a:rPr>
                            </m:ctrlPr>
                          </m:sSupPr>
                          <m:e>
                            <m:r>
                              <a:rPr lang="en-US" sz="2000" b="0" i="1" smtClean="0">
                                <a:solidFill>
                                  <a:schemeClr val="bg1"/>
                                </a:solidFill>
                                <a:latin typeface="Cambria Math"/>
                                <a:cs typeface="Times New Roman" pitchFamily="18" charset="0"/>
                              </a:rPr>
                              <m:t>𝑈</m:t>
                            </m:r>
                          </m:e>
                          <m:sup>
                            <m:r>
                              <a:rPr lang="en-US" sz="2000" b="0" i="1" smtClean="0">
                                <a:solidFill>
                                  <a:schemeClr val="bg1"/>
                                </a:solidFill>
                                <a:latin typeface="Cambria Math"/>
                                <a:cs typeface="Times New Roman" pitchFamily="18" charset="0"/>
                              </a:rPr>
                              <m:t>2</m:t>
                            </m:r>
                          </m:sup>
                        </m:sSup>
                      </m:num>
                      <m:den>
                        <m:r>
                          <a:rPr lang="en-US" sz="2000" b="0" i="1" smtClean="0">
                            <a:solidFill>
                              <a:schemeClr val="bg1"/>
                            </a:solidFill>
                            <a:latin typeface="Cambria Math"/>
                            <a:cs typeface="Times New Roman" pitchFamily="18" charset="0"/>
                          </a:rPr>
                          <m:t>𝐼</m:t>
                        </m:r>
                      </m:den>
                    </m:f>
                  </m:oMath>
                </a14:m>
                <a:r>
                  <a:rPr lang="en-US" sz="2000">
                    <a:solidFill>
                      <a:schemeClr val="bg1"/>
                    </a:solidFill>
                    <a:latin typeface="Times New Roman" pitchFamily="18" charset="0"/>
                    <a:cs typeface="Times New Roman" pitchFamily="18" charset="0"/>
                  </a:rPr>
                  <a:t>     </a:t>
                </a:r>
                <a:r>
                  <a:rPr lang="en-US" sz="2000" dirty="0">
                    <a:solidFill>
                      <a:schemeClr val="bg1"/>
                    </a:solidFill>
                  </a:rPr>
                  <a:t/>
                </a:r>
                <a:br>
                  <a:rPr lang="en-US" sz="2000" dirty="0">
                    <a:solidFill>
                      <a:schemeClr val="bg1"/>
                    </a:solidFill>
                  </a:rPr>
                </a:br>
                <a:r>
                  <a:rPr lang="en-US" sz="2000" dirty="0">
                    <a:solidFill>
                      <a:schemeClr val="bg1"/>
                    </a:solidFill>
                    <a:latin typeface="Times New Roman" pitchFamily="18" charset="0"/>
                    <a:cs typeface="Times New Roman" pitchFamily="18" charset="0"/>
                  </a:rPr>
                  <a:t/>
                </a:r>
                <a:br>
                  <a:rPr lang="en-US" sz="2000" dirty="0">
                    <a:solidFill>
                      <a:schemeClr val="bg1"/>
                    </a:solidFill>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mc:Choice>
        <mc:Fallback xmlns="">
          <p:sp>
            <p:nvSpPr>
              <p:cNvPr id="5" name="Title 4"/>
              <p:cNvSpPr>
                <a:spLocks noGrp="1" noRot="1" noChangeAspect="1" noMove="1" noResize="1" noEditPoints="1" noAdjustHandles="1" noChangeArrowheads="1" noChangeShapeType="1" noTextEdit="1"/>
              </p:cNvSpPr>
              <p:nvPr>
                <p:ph type="ctrTitle"/>
              </p:nvPr>
            </p:nvSpPr>
            <p:spPr>
              <a:xfrm>
                <a:off x="757241" y="1242996"/>
                <a:ext cx="10363200" cy="3153580"/>
              </a:xfrm>
              <a:blipFill rotWithShape="0">
                <a:blip r:embed="rId2"/>
                <a:stretch>
                  <a:fillRect l="-588"/>
                </a:stretch>
              </a:blipFill>
            </p:spPr>
            <p:txBody>
              <a:bodyPr/>
              <a:lstStyle/>
              <a:p>
                <a:r>
                  <a:rPr lang="en-US">
                    <a:noFill/>
                  </a:rPr>
                  <a:t> </a:t>
                </a:r>
              </a:p>
            </p:txBody>
          </p:sp>
        </mc:Fallback>
      </mc:AlternateContent>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a16="http://schemas.microsoft.com/office/drawing/2014/main" xmlns="" id="{10269752-BAA4-450A-85E7-DB61BC0BDF96}"/>
              </a:ext>
            </a:extLst>
          </p:cNvPr>
          <p:cNvSpPr/>
          <p:nvPr/>
        </p:nvSpPr>
        <p:spPr>
          <a:xfrm>
            <a:off x="3002229" y="55448"/>
            <a:ext cx="56148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3 – VẬT LÍ 9    </a:t>
            </a:r>
          </a:p>
        </p:txBody>
      </p:sp>
      <p:sp>
        <p:nvSpPr>
          <p:cNvPr id="9" name="Title 4"/>
          <p:cNvSpPr txBox="1">
            <a:spLocks/>
          </p:cNvSpPr>
          <p:nvPr/>
        </p:nvSpPr>
        <p:spPr>
          <a:xfrm>
            <a:off x="24565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Content Placeholder 7"/>
          <p:cNvSpPr txBox="1">
            <a:spLocks/>
          </p:cNvSpPr>
          <p:nvPr/>
        </p:nvSpPr>
        <p:spPr>
          <a:xfrm>
            <a:off x="829992" y="1519311"/>
            <a:ext cx="10494499" cy="43891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Oval 9"/>
          <p:cNvSpPr/>
          <p:nvPr/>
        </p:nvSpPr>
        <p:spPr>
          <a:xfrm>
            <a:off x="1352551" y="2510237"/>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7025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a16="http://schemas.microsoft.com/office/drawing/2014/main" xmlns="" id="{10269752-BAA4-450A-85E7-DB61BC0BDF96}"/>
              </a:ext>
            </a:extLst>
          </p:cNvPr>
          <p:cNvSpPr/>
          <p:nvPr/>
        </p:nvSpPr>
        <p:spPr>
          <a:xfrm>
            <a:off x="3002229" y="55448"/>
            <a:ext cx="56148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3 – VẬT LÍ </a:t>
            </a:r>
            <a:r>
              <a:rPr lang="en-US" sz="2000" b="1" dirty="0">
                <a:solidFill>
                  <a:prstClr val="white"/>
                </a:solidFill>
                <a:latin typeface="Times New Roman" panose="02020603050405020304" pitchFamily="18" charset="0"/>
                <a:cs typeface="Times New Roman" panose="02020603050405020304" pitchFamily="18" charset="0"/>
              </a:rPr>
              <a:t>9</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Title 4"/>
          <p:cNvSpPr txBox="1">
            <a:spLocks/>
          </p:cNvSpPr>
          <p:nvPr/>
        </p:nvSpPr>
        <p:spPr>
          <a:xfrm>
            <a:off x="24565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Content Placeholder 7"/>
          <p:cNvSpPr txBox="1">
            <a:spLocks/>
          </p:cNvSpPr>
          <p:nvPr/>
        </p:nvSpPr>
        <p:spPr>
          <a:xfrm>
            <a:off x="629960" y="1476447"/>
            <a:ext cx="10942908" cy="4389120"/>
          </a:xfrm>
          <a:prstGeom prst="rect">
            <a:avLst/>
          </a:prstGeom>
        </p:spPr>
        <p:txBody>
          <a:bodyPr vert="horz" lIns="91440" tIns="45720" rIns="91440" bIns="45720" rtlCol="0">
            <a:normAutofit/>
          </a:bodyPr>
          <a:lstStyle/>
          <a:p>
            <a:pPr>
              <a:lnSpc>
                <a:spcPct val="150000"/>
              </a:lnSpc>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2</a:t>
            </a:r>
            <a:r>
              <a:rPr lang="en-US" sz="2000" dirty="0">
                <a:solidFill>
                  <a:srgbClr val="00B0F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Trên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nhiều</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dụng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cụ</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trong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gia</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đình</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thường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có</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ghi</a:t>
            </a:r>
            <a:r>
              <a:rPr lang="en-US" sz="2000" i="1" dirty="0">
                <a:solidFill>
                  <a:srgbClr val="FFFF00"/>
                </a:solidFill>
                <a:latin typeface="Times New Roman" pitchFamily="18" charset="0"/>
                <a:cs typeface="Times New Roman" pitchFamily="18" charset="0"/>
              </a:rPr>
              <a:t> 220V </a:t>
            </a:r>
            <a:r>
              <a:rPr lang="en-US" sz="2000" i="1" dirty="0" err="1">
                <a:solidFill>
                  <a:srgbClr val="FFFF00"/>
                </a:solidFill>
                <a:latin typeface="Times New Roman" pitchFamily="18" charset="0"/>
                <a:cs typeface="Times New Roman" pitchFamily="18" charset="0"/>
              </a:rPr>
              <a:t>và</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số</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oát</a:t>
            </a:r>
            <a:r>
              <a:rPr lang="en-US" sz="2000" i="1" dirty="0">
                <a:solidFill>
                  <a:srgbClr val="FFFF00"/>
                </a:solidFill>
                <a:latin typeface="Times New Roman" pitchFamily="18" charset="0"/>
                <a:cs typeface="Times New Roman" pitchFamily="18" charset="0"/>
              </a:rPr>
              <a:t> (W). </a:t>
            </a:r>
            <a:r>
              <a:rPr lang="en-US" sz="2000" i="1" dirty="0" err="1">
                <a:solidFill>
                  <a:srgbClr val="FFFF00"/>
                </a:solidFill>
                <a:latin typeface="Times New Roman" pitchFamily="18" charset="0"/>
                <a:cs typeface="Times New Roman" pitchFamily="18" charset="0"/>
              </a:rPr>
              <a:t>Số</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oát</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này</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có</a:t>
            </a:r>
            <a:r>
              <a:rPr lang="en-US" sz="2000" i="1" dirty="0">
                <a:solidFill>
                  <a:srgbClr val="FFFF00"/>
                </a:solidFill>
                <a:latin typeface="Times New Roman" pitchFamily="18" charset="0"/>
                <a:cs typeface="Times New Roman" pitchFamily="18" charset="0"/>
              </a:rPr>
              <a:t> ý </a:t>
            </a:r>
            <a:r>
              <a:rPr lang="en-US" sz="2000" i="1" dirty="0" err="1">
                <a:solidFill>
                  <a:srgbClr val="FFFF00"/>
                </a:solidFill>
                <a:latin typeface="Times New Roman" pitchFamily="18" charset="0"/>
                <a:cs typeface="Times New Roman" pitchFamily="18" charset="0"/>
              </a:rPr>
              <a:t>nghĩa</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gì</a:t>
            </a:r>
            <a:r>
              <a:rPr lang="en-US" sz="2000" i="1" dirty="0">
                <a:solidFill>
                  <a:srgbClr val="FFFF00"/>
                </a:solidFill>
                <a:latin typeface="Times New Roman" pitchFamily="18" charset="0"/>
                <a:cs typeface="Times New Roman" pitchFamily="18" charset="0"/>
              </a:rPr>
              <a:t>?</a:t>
            </a:r>
          </a:p>
          <a:p>
            <a:pPr>
              <a:lnSpc>
                <a:spcPct val="150000"/>
              </a:lnSpc>
            </a:pPr>
            <a:r>
              <a:rPr lang="en-US" sz="2000" dirty="0">
                <a:solidFill>
                  <a:schemeClr val="bg1"/>
                </a:solidFill>
                <a:latin typeface="Times New Roman" pitchFamily="18" charset="0"/>
                <a:cs typeface="Times New Roman" pitchFamily="18" charset="0"/>
              </a:rPr>
              <a:t>       A. </a:t>
            </a:r>
            <a:r>
              <a:rPr lang="en-US" sz="2000" dirty="0" err="1">
                <a:solidFill>
                  <a:schemeClr val="bg1"/>
                </a:solidFill>
                <a:latin typeface="Times New Roman" pitchFamily="18" charset="0"/>
                <a:cs typeface="Times New Roman" pitchFamily="18" charset="0"/>
              </a:rPr>
              <a:t>Công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suất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tiêu</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thụ</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của</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dụng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cụ</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khi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nó</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được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sử</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dụng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với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những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hiệu</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thế</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nhỏ</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hơn</a:t>
            </a:r>
            <a:r>
              <a:rPr lang="en-US" sz="2000" dirty="0">
                <a:solidFill>
                  <a:schemeClr val="bg1"/>
                </a:solidFill>
                <a:latin typeface="Times New Roman" pitchFamily="18" charset="0"/>
                <a:cs typeface="Times New Roman" pitchFamily="18" charset="0"/>
              </a:rPr>
              <a:t> 220V.</a:t>
            </a:r>
          </a:p>
          <a:p>
            <a:pPr>
              <a:lnSpc>
                <a:spcPct val="150000"/>
              </a:lnSpc>
            </a:pPr>
            <a:r>
              <a:rPr lang="en-US" sz="2000" dirty="0">
                <a:solidFill>
                  <a:schemeClr val="bg1"/>
                </a:solidFill>
                <a:latin typeface="Times New Roman" pitchFamily="18" charset="0"/>
                <a:cs typeface="Times New Roman" pitchFamily="18" charset="0"/>
              </a:rPr>
              <a:t>       B. </a:t>
            </a:r>
            <a:r>
              <a:rPr lang="en-US" sz="2000" dirty="0" err="1">
                <a:solidFill>
                  <a:schemeClr val="bg1"/>
                </a:solidFill>
                <a:latin typeface="Times New Roman" pitchFamily="18" charset="0"/>
                <a:cs typeface="Times New Roman" pitchFamily="18" charset="0"/>
              </a:rPr>
              <a:t>Công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suất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tiêu</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thụ</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của</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dụng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cụ</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khi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nó</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được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sử</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dụng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với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đúng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hiệu</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thế</a:t>
            </a:r>
            <a:r>
              <a:rPr lang="en-US" sz="2000" dirty="0">
                <a:solidFill>
                  <a:schemeClr val="bg1"/>
                </a:solidFill>
                <a:latin typeface="Times New Roman" pitchFamily="18" charset="0"/>
                <a:cs typeface="Times New Roman" pitchFamily="18" charset="0"/>
              </a:rPr>
              <a:t> 220V.</a:t>
            </a:r>
          </a:p>
          <a:p>
            <a:pPr marL="465138" indent="-465138">
              <a:lnSpc>
                <a:spcPct val="150000"/>
              </a:lnSpc>
            </a:pPr>
            <a:r>
              <a:rPr lang="en-US" sz="2000" dirty="0">
                <a:solidFill>
                  <a:schemeClr val="bg1"/>
                </a:solidFill>
                <a:latin typeface="Times New Roman" pitchFamily="18" charset="0"/>
                <a:cs typeface="Times New Roman" pitchFamily="18" charset="0"/>
              </a:rPr>
              <a:t>       C. </a:t>
            </a:r>
            <a:r>
              <a:rPr lang="en-US" sz="2000" dirty="0" err="1">
                <a:solidFill>
                  <a:schemeClr val="bg1"/>
                </a:solidFill>
                <a:latin typeface="Times New Roman" pitchFamily="18" charset="0"/>
                <a:cs typeface="Times New Roman" pitchFamily="18" charset="0"/>
              </a:rPr>
              <a:t>Công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mà</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dòng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thực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hiện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trong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một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phút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khi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dụng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cụ</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này</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được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sử</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dụng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với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đúng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hiệu</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thế</a:t>
            </a:r>
            <a:r>
              <a:rPr lang="en-US" sz="2000" dirty="0">
                <a:solidFill>
                  <a:schemeClr val="bg1"/>
                </a:solidFill>
                <a:latin typeface="Times New Roman" pitchFamily="18" charset="0"/>
                <a:cs typeface="Times New Roman" pitchFamily="18" charset="0"/>
              </a:rPr>
              <a:t> 220V.</a:t>
            </a:r>
          </a:p>
          <a:p>
            <a:pPr>
              <a:lnSpc>
                <a:spcPct val="150000"/>
              </a:lnSpc>
            </a:pPr>
            <a:r>
              <a:rPr lang="en-US" sz="2000" dirty="0">
                <a:solidFill>
                  <a:schemeClr val="bg1"/>
                </a:solidFill>
                <a:latin typeface="Times New Roman" pitchFamily="18" charset="0"/>
                <a:cs typeface="Times New Roman" pitchFamily="18" charset="0"/>
              </a:rPr>
              <a:t>       D. </a:t>
            </a:r>
            <a:r>
              <a:rPr lang="en-US" sz="2000" dirty="0" err="1">
                <a:solidFill>
                  <a:schemeClr val="bg1"/>
                </a:solidFill>
                <a:latin typeface="Times New Roman" pitchFamily="18" charset="0"/>
                <a:cs typeface="Times New Roman" pitchFamily="18" charset="0"/>
              </a:rPr>
              <a:t>Điện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năng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mà</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dụng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cụ</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tiêu</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thụ</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trong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một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giờ</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khi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nó</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được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sử</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dụng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với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đúng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hiệu</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thế</a:t>
            </a:r>
            <a:r>
              <a:rPr lang="en-US" sz="2000" dirty="0">
                <a:solidFill>
                  <a:schemeClr val="bg1"/>
                </a:solidFill>
                <a:latin typeface="Times New Roman" pitchFamily="18" charset="0"/>
                <a:cs typeface="Times New Roman" pitchFamily="18" charset="0"/>
              </a:rPr>
              <a:t> 220V.</a:t>
            </a:r>
          </a:p>
          <a:p>
            <a:pPr lvl="0">
              <a:lnSpc>
                <a:spcPct val="150000"/>
              </a:lnSpc>
              <a:spcBef>
                <a:spcPct val="20000"/>
              </a:spcBef>
            </a:pPr>
            <a:endParaRPr kumimoji="0" lang="en-US" sz="2000"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8" name="Oval 7"/>
          <p:cNvSpPr/>
          <p:nvPr/>
        </p:nvSpPr>
        <p:spPr>
          <a:xfrm>
            <a:off x="1081087" y="2524525"/>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8678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2821</TotalTime>
  <Words>1478</Words>
  <Application>Microsoft Office PowerPoint</Application>
  <PresentationFormat>Widescreen</PresentationFormat>
  <Paragraphs>233</Paragraphs>
  <Slides>20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.VnAristote</vt:lpstr>
      <vt:lpstr>Arial</vt:lpstr>
      <vt:lpstr>Calibri</vt:lpstr>
      <vt:lpstr>Cambria Math</vt:lpstr>
      <vt:lpstr>Times New Roman</vt:lpstr>
      <vt:lpstr>1_Office Theme</vt:lpstr>
      <vt:lpstr>Office Theme</vt:lpstr>
      <vt:lpstr>PowerPoint Presentation</vt:lpstr>
      <vt:lpstr>PowerPoint Presentation</vt:lpstr>
      <vt:lpstr>PowerPoint Presentation</vt:lpstr>
      <vt:lpstr>A. LÝ THUYẾT</vt:lpstr>
      <vt:lpstr>A. LÝ THUYẾT</vt:lpstr>
      <vt:lpstr>A. LÝ THUYẾT</vt:lpstr>
      <vt:lpstr>A. LÝ THUYẾT</vt:lpstr>
      <vt:lpstr>Câu 1: Công thức liên hệ công suất của dòng điện, cường độ dòng điện, trên một đoạn mạch giữa hai đầu có hiệu điện thế U là:            A. P = U.I                         B. P = U/I                         C. P =  I/U                      D. P = U^2/I         </vt:lpstr>
      <vt:lpstr>PowerPoint Presentation</vt:lpstr>
      <vt:lpstr>PowerPoint Presentation</vt:lpstr>
      <vt:lpstr> </vt:lpstr>
      <vt:lpstr>Câu 5: Đếm số công tơ điện ở gia đình cho biết điều gì?   </vt:lpstr>
      <vt:lpstr>Câu 6: Chọn phát biểu đúng về sự chuyển hóa năng lượng trong các dụng cụ dưới đây?   </vt:lpstr>
      <vt:lpstr> </vt:lpstr>
      <vt:lpstr> </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220</cp:revision>
  <dcterms:created xsi:type="dcterms:W3CDTF">2020-02-17T17:30:12Z</dcterms:created>
  <dcterms:modified xsi:type="dcterms:W3CDTF">2020-03-14T08:24:35Z</dcterms:modified>
</cp:coreProperties>
</file>